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1"/>
  </p:notesMasterIdLst>
  <p:sldIdLst>
    <p:sldId id="256" r:id="rId2"/>
    <p:sldId id="350" r:id="rId3"/>
    <p:sldId id="374" r:id="rId4"/>
    <p:sldId id="371" r:id="rId5"/>
    <p:sldId id="351" r:id="rId6"/>
    <p:sldId id="375" r:id="rId7"/>
    <p:sldId id="376" r:id="rId8"/>
    <p:sldId id="378" r:id="rId9"/>
    <p:sldId id="405" r:id="rId10"/>
  </p:sldIdLst>
  <p:sldSz cx="9144000" cy="5143500" type="screen16x9"/>
  <p:notesSz cx="6858000" cy="9144000"/>
  <p:embeddedFontLst>
    <p:embeddedFont>
      <p:font typeface="Abril Fatface" panose="02000503000000020003" pitchFamily="2" charset="77"/>
      <p:regular r:id="rId12"/>
    </p:embeddedFont>
    <p:embeddedFont>
      <p:font typeface="DM Sans" pitchFamily="2" charset="77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497FD4-CC46-4E56-8FCD-425BDC88EA98}">
  <a:tblStyle styleId="{31497FD4-CC46-4E56-8FCD-425BDC88EA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70"/>
    <p:restoredTop sz="88299"/>
  </p:normalViewPr>
  <p:slideViewPr>
    <p:cSldViewPr snapToGrid="0" snapToObjects="1">
      <p:cViewPr varScale="1">
        <p:scale>
          <a:sx n="144" d="100"/>
          <a:sy n="144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4311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1146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4163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/>
              <a:t>An umbrella term for a set of diverse situation that involve exposure to information that respondents were not looking for: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While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Valeriani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Vaccari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(2016) found significant effects of IE on political participation cross-sectionally, longitudinal data by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Heiss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Matthes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(2019) suggests that IE even hampers participation.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1086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8250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2620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“the extent to which individuals believe they can indirectly stay informed about public-affairs –despite not actively following news– through Internet use, information received from peers and online social networks” (Gil de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Zúñiga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et al., 2017, p. 107).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3661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633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05750" y="1214125"/>
            <a:ext cx="28545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05750" y="3367525"/>
            <a:ext cx="3109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805750" y="2575000"/>
            <a:ext cx="33471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143095" y="16"/>
            <a:ext cx="5001120" cy="4610752"/>
          </a:xfrm>
          <a:custGeom>
            <a:avLst/>
            <a:gdLst/>
            <a:ahLst/>
            <a:cxnLst/>
            <a:rect l="l" t="t" r="r" b="b"/>
            <a:pathLst>
              <a:path w="227272" h="209532" extrusionOk="0">
                <a:moveTo>
                  <a:pt x="76464" y="0"/>
                </a:moveTo>
                <a:cubicBezTo>
                  <a:pt x="16774" y="52437"/>
                  <a:pt x="1" y="131312"/>
                  <a:pt x="39210" y="177376"/>
                </a:cubicBezTo>
                <a:cubicBezTo>
                  <a:pt x="57561" y="198930"/>
                  <a:pt x="84958" y="209532"/>
                  <a:pt x="115199" y="209532"/>
                </a:cubicBezTo>
                <a:cubicBezTo>
                  <a:pt x="150420" y="209532"/>
                  <a:pt x="189498" y="195150"/>
                  <a:pt x="222630" y="166944"/>
                </a:cubicBezTo>
                <a:cubicBezTo>
                  <a:pt x="224206" y="165606"/>
                  <a:pt x="225754" y="164243"/>
                  <a:pt x="227272" y="162860"/>
                </a:cubicBezTo>
                <a:lnTo>
                  <a:pt x="227272" y="0"/>
                </a:lnTo>
                <a:close/>
              </a:path>
            </a:pathLst>
          </a:custGeom>
          <a:solidFill>
            <a:srgbClr val="92CC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011909" y="526475"/>
            <a:ext cx="1132324" cy="503120"/>
          </a:xfrm>
          <a:custGeom>
            <a:avLst/>
            <a:gdLst/>
            <a:ahLst/>
            <a:cxnLst/>
            <a:rect l="l" t="t" r="r" b="b"/>
            <a:pathLst>
              <a:path w="26116" h="11604" extrusionOk="0">
                <a:moveTo>
                  <a:pt x="26114" y="1"/>
                </a:moveTo>
                <a:cubicBezTo>
                  <a:pt x="26024" y="35"/>
                  <a:pt x="25934" y="69"/>
                  <a:pt x="25846" y="106"/>
                </a:cubicBezTo>
                <a:cubicBezTo>
                  <a:pt x="23796" y="975"/>
                  <a:pt x="22125" y="2534"/>
                  <a:pt x="20593" y="4151"/>
                </a:cubicBezTo>
                <a:cubicBezTo>
                  <a:pt x="19258" y="5557"/>
                  <a:pt x="17942" y="7068"/>
                  <a:pt x="16193" y="7904"/>
                </a:cubicBezTo>
                <a:cubicBezTo>
                  <a:pt x="14949" y="8498"/>
                  <a:pt x="13433" y="8612"/>
                  <a:pt x="11901" y="8612"/>
                </a:cubicBezTo>
                <a:cubicBezTo>
                  <a:pt x="10945" y="8612"/>
                  <a:pt x="9982" y="8568"/>
                  <a:pt x="9075" y="8568"/>
                </a:cubicBezTo>
                <a:cubicBezTo>
                  <a:pt x="8602" y="8568"/>
                  <a:pt x="8145" y="8580"/>
                  <a:pt x="7711" y="8617"/>
                </a:cubicBezTo>
                <a:cubicBezTo>
                  <a:pt x="5301" y="8818"/>
                  <a:pt x="0" y="11604"/>
                  <a:pt x="4749" y="11604"/>
                </a:cubicBezTo>
                <a:cubicBezTo>
                  <a:pt x="4905" y="11604"/>
                  <a:pt x="5073" y="11600"/>
                  <a:pt x="5252" y="11594"/>
                </a:cubicBezTo>
                <a:cubicBezTo>
                  <a:pt x="11785" y="11365"/>
                  <a:pt x="18328" y="11308"/>
                  <a:pt x="24871" y="11308"/>
                </a:cubicBezTo>
                <a:cubicBezTo>
                  <a:pt x="25286" y="11308"/>
                  <a:pt x="25701" y="11308"/>
                  <a:pt x="26116" y="11309"/>
                </a:cubicBezTo>
                <a:lnTo>
                  <a:pt x="261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794913" y="356500"/>
            <a:ext cx="1349675" cy="431400"/>
          </a:xfrm>
          <a:custGeom>
            <a:avLst/>
            <a:gdLst/>
            <a:ahLst/>
            <a:cxnLst/>
            <a:rect l="l" t="t" r="r" b="b"/>
            <a:pathLst>
              <a:path w="53987" h="17256" fill="none" extrusionOk="0">
                <a:moveTo>
                  <a:pt x="53987" y="17254"/>
                </a:moveTo>
                <a:cubicBezTo>
                  <a:pt x="53987" y="14789"/>
                  <a:pt x="49298" y="15667"/>
                  <a:pt x="46887" y="15710"/>
                </a:cubicBezTo>
                <a:cubicBezTo>
                  <a:pt x="45955" y="15727"/>
                  <a:pt x="44824" y="15690"/>
                  <a:pt x="44365" y="14618"/>
                </a:cubicBezTo>
                <a:cubicBezTo>
                  <a:pt x="43921" y="13574"/>
                  <a:pt x="44440" y="12273"/>
                  <a:pt x="44345" y="11083"/>
                </a:cubicBezTo>
                <a:cubicBezTo>
                  <a:pt x="44157" y="8690"/>
                  <a:pt x="41747" y="7910"/>
                  <a:pt x="39965" y="8385"/>
                </a:cubicBezTo>
                <a:cubicBezTo>
                  <a:pt x="38181" y="8861"/>
                  <a:pt x="36303" y="9955"/>
                  <a:pt x="34628" y="9014"/>
                </a:cubicBezTo>
                <a:cubicBezTo>
                  <a:pt x="32387" y="7754"/>
                  <a:pt x="32489" y="5423"/>
                  <a:pt x="30876" y="3008"/>
                </a:cubicBezTo>
                <a:cubicBezTo>
                  <a:pt x="29240" y="556"/>
                  <a:pt x="26383" y="1"/>
                  <a:pt x="24031" y="1018"/>
                </a:cubicBezTo>
                <a:cubicBezTo>
                  <a:pt x="21680" y="2034"/>
                  <a:pt x="19775" y="4364"/>
                  <a:pt x="18244" y="6933"/>
                </a:cubicBezTo>
                <a:cubicBezTo>
                  <a:pt x="16733" y="9466"/>
                  <a:pt x="15879" y="13939"/>
                  <a:pt x="11870" y="15180"/>
                </a:cubicBezTo>
                <a:cubicBezTo>
                  <a:pt x="9448" y="15930"/>
                  <a:pt x="7133" y="13167"/>
                  <a:pt x="4738" y="13417"/>
                </a:cubicBezTo>
                <a:cubicBezTo>
                  <a:pt x="2632" y="13637"/>
                  <a:pt x="1" y="14789"/>
                  <a:pt x="631" y="17256"/>
                </a:cubicBezTo>
                <a:close/>
              </a:path>
            </a:pathLst>
          </a:custGeom>
          <a:noFill/>
          <a:ln w="11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660238" y="4260925"/>
            <a:ext cx="1768225" cy="356725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958888" y="915250"/>
            <a:ext cx="51300" cy="51275"/>
          </a:xfrm>
          <a:custGeom>
            <a:avLst/>
            <a:gdLst/>
            <a:ahLst/>
            <a:cxnLst/>
            <a:rect l="l" t="t" r="r" b="b"/>
            <a:pathLst>
              <a:path w="2052" h="2051" fill="none" extrusionOk="0">
                <a:moveTo>
                  <a:pt x="2052" y="987"/>
                </a:moveTo>
                <a:cubicBezTo>
                  <a:pt x="2052" y="1387"/>
                  <a:pt x="1812" y="1747"/>
                  <a:pt x="1443" y="1900"/>
                </a:cubicBezTo>
                <a:cubicBezTo>
                  <a:pt x="1073" y="2051"/>
                  <a:pt x="649" y="1967"/>
                  <a:pt x="368" y="1685"/>
                </a:cubicBezTo>
                <a:cubicBezTo>
                  <a:pt x="85" y="1403"/>
                  <a:pt x="1" y="978"/>
                  <a:pt x="154" y="610"/>
                </a:cubicBezTo>
                <a:cubicBezTo>
                  <a:pt x="306" y="240"/>
                  <a:pt x="666" y="0"/>
                  <a:pt x="1065" y="0"/>
                </a:cubicBezTo>
                <a:cubicBezTo>
                  <a:pt x="1610" y="0"/>
                  <a:pt x="2052" y="441"/>
                  <a:pt x="2052" y="987"/>
                </a:cubicBezTo>
                <a:close/>
              </a:path>
            </a:pathLst>
          </a:custGeom>
          <a:noFill/>
          <a:ln w="11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011613" y="453400"/>
            <a:ext cx="476175" cy="25"/>
          </a:xfrm>
          <a:custGeom>
            <a:avLst/>
            <a:gdLst/>
            <a:ahLst/>
            <a:cxnLst/>
            <a:rect l="l" t="t" r="r" b="b"/>
            <a:pathLst>
              <a:path w="19047" h="1" fill="none" extrusionOk="0">
                <a:moveTo>
                  <a:pt x="1" y="0"/>
                </a:moveTo>
                <a:lnTo>
                  <a:pt x="19047" y="0"/>
                </a:lnTo>
              </a:path>
            </a:pathLst>
          </a:custGeom>
          <a:noFill/>
          <a:ln w="167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601588" y="453400"/>
            <a:ext cx="188975" cy="25"/>
          </a:xfrm>
          <a:custGeom>
            <a:avLst/>
            <a:gdLst/>
            <a:ahLst/>
            <a:cxnLst/>
            <a:rect l="l" t="t" r="r" b="b"/>
            <a:pathLst>
              <a:path w="7559" h="1" fill="none" extrusionOk="0">
                <a:moveTo>
                  <a:pt x="1" y="0"/>
                </a:moveTo>
                <a:lnTo>
                  <a:pt x="7559" y="0"/>
                </a:lnTo>
              </a:path>
            </a:pathLst>
          </a:custGeom>
          <a:noFill/>
          <a:ln w="167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5024088" y="4760825"/>
            <a:ext cx="189000" cy="25"/>
          </a:xfrm>
          <a:custGeom>
            <a:avLst/>
            <a:gdLst/>
            <a:ahLst/>
            <a:cxnLst/>
            <a:rect l="l" t="t" r="r" b="b"/>
            <a:pathLst>
              <a:path w="7560" h="1" fill="none" extrusionOk="0">
                <a:moveTo>
                  <a:pt x="0" y="0"/>
                </a:moveTo>
                <a:lnTo>
                  <a:pt x="7559" y="0"/>
                </a:lnTo>
              </a:path>
            </a:pathLst>
          </a:custGeom>
          <a:solidFill>
            <a:schemeClr val="accent2"/>
          </a:solidFill>
          <a:ln w="167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>
            <a:off x="3046138" y="601325"/>
            <a:ext cx="68950" cy="68900"/>
            <a:chOff x="5627413" y="1896725"/>
            <a:chExt cx="68950" cy="68900"/>
          </a:xfrm>
        </p:grpSpPr>
        <p:sp>
          <p:nvSpPr>
            <p:cNvPr id="21" name="Google Shape;21;p2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2"/>
            </a:solidFill>
            <a:ln w="111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11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43525" y="1204100"/>
            <a:ext cx="7377000" cy="32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8310012" y="794052"/>
            <a:ext cx="879783" cy="390910"/>
          </a:xfrm>
          <a:custGeom>
            <a:avLst/>
            <a:gdLst/>
            <a:ahLst/>
            <a:cxnLst/>
            <a:rect l="l" t="t" r="r" b="b"/>
            <a:pathLst>
              <a:path w="26116" h="11604" extrusionOk="0">
                <a:moveTo>
                  <a:pt x="26114" y="1"/>
                </a:moveTo>
                <a:cubicBezTo>
                  <a:pt x="26024" y="35"/>
                  <a:pt x="25934" y="69"/>
                  <a:pt x="25846" y="106"/>
                </a:cubicBezTo>
                <a:cubicBezTo>
                  <a:pt x="23796" y="975"/>
                  <a:pt x="22125" y="2534"/>
                  <a:pt x="20593" y="4151"/>
                </a:cubicBezTo>
                <a:cubicBezTo>
                  <a:pt x="19258" y="5557"/>
                  <a:pt x="17942" y="7068"/>
                  <a:pt x="16193" y="7904"/>
                </a:cubicBezTo>
                <a:cubicBezTo>
                  <a:pt x="14949" y="8498"/>
                  <a:pt x="13433" y="8612"/>
                  <a:pt x="11901" y="8612"/>
                </a:cubicBezTo>
                <a:cubicBezTo>
                  <a:pt x="10945" y="8612"/>
                  <a:pt x="9982" y="8568"/>
                  <a:pt x="9075" y="8568"/>
                </a:cubicBezTo>
                <a:cubicBezTo>
                  <a:pt x="8602" y="8568"/>
                  <a:pt x="8145" y="8580"/>
                  <a:pt x="7711" y="8617"/>
                </a:cubicBezTo>
                <a:cubicBezTo>
                  <a:pt x="5301" y="8818"/>
                  <a:pt x="0" y="11604"/>
                  <a:pt x="4749" y="11604"/>
                </a:cubicBezTo>
                <a:cubicBezTo>
                  <a:pt x="4905" y="11604"/>
                  <a:pt x="5073" y="11600"/>
                  <a:pt x="5252" y="11594"/>
                </a:cubicBezTo>
                <a:cubicBezTo>
                  <a:pt x="11785" y="11365"/>
                  <a:pt x="18328" y="11308"/>
                  <a:pt x="24871" y="11308"/>
                </a:cubicBezTo>
                <a:cubicBezTo>
                  <a:pt x="25286" y="11308"/>
                  <a:pt x="25701" y="11308"/>
                  <a:pt x="26116" y="11309"/>
                </a:cubicBezTo>
                <a:lnTo>
                  <a:pt x="261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7951541" y="91771"/>
            <a:ext cx="1818687" cy="581312"/>
          </a:xfrm>
          <a:custGeom>
            <a:avLst/>
            <a:gdLst/>
            <a:ahLst/>
            <a:cxnLst/>
            <a:rect l="l" t="t" r="r" b="b"/>
            <a:pathLst>
              <a:path w="53987" h="17256" fill="none" extrusionOk="0">
                <a:moveTo>
                  <a:pt x="53987" y="17254"/>
                </a:moveTo>
                <a:cubicBezTo>
                  <a:pt x="53987" y="14789"/>
                  <a:pt x="49298" y="15667"/>
                  <a:pt x="46887" y="15710"/>
                </a:cubicBezTo>
                <a:cubicBezTo>
                  <a:pt x="45955" y="15727"/>
                  <a:pt x="44824" y="15690"/>
                  <a:pt x="44365" y="14618"/>
                </a:cubicBezTo>
                <a:cubicBezTo>
                  <a:pt x="43921" y="13574"/>
                  <a:pt x="44440" y="12273"/>
                  <a:pt x="44345" y="11083"/>
                </a:cubicBezTo>
                <a:cubicBezTo>
                  <a:pt x="44157" y="8690"/>
                  <a:pt x="41747" y="7910"/>
                  <a:pt x="39965" y="8385"/>
                </a:cubicBezTo>
                <a:cubicBezTo>
                  <a:pt x="38181" y="8861"/>
                  <a:pt x="36303" y="9955"/>
                  <a:pt x="34628" y="9014"/>
                </a:cubicBezTo>
                <a:cubicBezTo>
                  <a:pt x="32387" y="7754"/>
                  <a:pt x="32489" y="5423"/>
                  <a:pt x="30876" y="3008"/>
                </a:cubicBezTo>
                <a:cubicBezTo>
                  <a:pt x="29240" y="556"/>
                  <a:pt x="26383" y="1"/>
                  <a:pt x="24031" y="1018"/>
                </a:cubicBezTo>
                <a:cubicBezTo>
                  <a:pt x="21680" y="2034"/>
                  <a:pt x="19775" y="4364"/>
                  <a:pt x="18244" y="6933"/>
                </a:cubicBezTo>
                <a:cubicBezTo>
                  <a:pt x="16733" y="9466"/>
                  <a:pt x="15879" y="13939"/>
                  <a:pt x="11870" y="15180"/>
                </a:cubicBezTo>
                <a:cubicBezTo>
                  <a:pt x="9448" y="15930"/>
                  <a:pt x="7133" y="13167"/>
                  <a:pt x="4738" y="13417"/>
                </a:cubicBezTo>
                <a:cubicBezTo>
                  <a:pt x="2632" y="13637"/>
                  <a:pt x="1" y="14789"/>
                  <a:pt x="631" y="17256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2975211" y="268525"/>
            <a:ext cx="641646" cy="34"/>
          </a:xfrm>
          <a:custGeom>
            <a:avLst/>
            <a:gdLst/>
            <a:ahLst/>
            <a:cxnLst/>
            <a:rect l="l" t="t" r="r" b="b"/>
            <a:pathLst>
              <a:path w="19047" h="1" fill="none" extrusionOk="0">
                <a:moveTo>
                  <a:pt x="1" y="0"/>
                </a:moveTo>
                <a:lnTo>
                  <a:pt x="19047" y="0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3282227" y="366425"/>
            <a:ext cx="254644" cy="34"/>
          </a:xfrm>
          <a:custGeom>
            <a:avLst/>
            <a:gdLst/>
            <a:ahLst/>
            <a:cxnLst/>
            <a:rect l="l" t="t" r="r" b="b"/>
            <a:pathLst>
              <a:path w="7559" h="1" fill="none" extrusionOk="0">
                <a:moveTo>
                  <a:pt x="1" y="0"/>
                </a:moveTo>
                <a:lnTo>
                  <a:pt x="7559" y="0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8512888" y="2533570"/>
            <a:ext cx="474017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1" y="1"/>
                </a:moveTo>
                <a:lnTo>
                  <a:pt x="14071" y="1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4"/>
          <p:cNvGrpSpPr/>
          <p:nvPr/>
        </p:nvGrpSpPr>
        <p:grpSpPr>
          <a:xfrm>
            <a:off x="8940450" y="2987037"/>
            <a:ext cx="92876" cy="92876"/>
            <a:chOff x="18635775" y="3220037"/>
            <a:chExt cx="92876" cy="92876"/>
          </a:xfrm>
        </p:grpSpPr>
        <p:sp>
          <p:nvSpPr>
            <p:cNvPr id="36" name="Google Shape;36;p4"/>
            <p:cNvSpPr/>
            <p:nvPr/>
          </p:nvSpPr>
          <p:spPr>
            <a:xfrm>
              <a:off x="18682196" y="3220037"/>
              <a:ext cx="34" cy="92876"/>
            </a:xfrm>
            <a:custGeom>
              <a:avLst/>
              <a:gdLst/>
              <a:ahLst/>
              <a:cxnLst/>
              <a:rect l="l" t="t" r="r" b="b"/>
              <a:pathLst>
                <a:path w="1" h="2757" fill="none" extrusionOk="0">
                  <a:moveTo>
                    <a:pt x="1" y="0"/>
                  </a:moveTo>
                  <a:lnTo>
                    <a:pt x="1" y="2757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8635775" y="3266459"/>
              <a:ext cx="92876" cy="34"/>
            </a:xfrm>
            <a:custGeom>
              <a:avLst/>
              <a:gdLst/>
              <a:ahLst/>
              <a:cxnLst/>
              <a:rect l="l" t="t" r="r" b="b"/>
              <a:pathLst>
                <a:path w="2757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4"/>
          <p:cNvGrpSpPr/>
          <p:nvPr/>
        </p:nvGrpSpPr>
        <p:grpSpPr>
          <a:xfrm>
            <a:off x="324508" y="1328629"/>
            <a:ext cx="92910" cy="92843"/>
            <a:chOff x="5627413" y="1896725"/>
            <a:chExt cx="68950" cy="68900"/>
          </a:xfrm>
        </p:grpSpPr>
        <p:sp>
          <p:nvSpPr>
            <p:cNvPr id="39" name="Google Shape;39;p4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43525" y="520675"/>
            <a:ext cx="5094300" cy="6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ONE_COLUMN_TEXT_2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6"/>
          <p:cNvSpPr/>
          <p:nvPr/>
        </p:nvSpPr>
        <p:spPr>
          <a:xfrm>
            <a:off x="4000707" y="-128674"/>
            <a:ext cx="2382683" cy="480687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26"/>
          <p:cNvGrpSpPr/>
          <p:nvPr/>
        </p:nvGrpSpPr>
        <p:grpSpPr>
          <a:xfrm rot="10800000">
            <a:off x="-1135854" y="-493775"/>
            <a:ext cx="6398896" cy="6254243"/>
            <a:chOff x="4526596" y="-33950"/>
            <a:chExt cx="6398896" cy="6254243"/>
          </a:xfrm>
        </p:grpSpPr>
        <p:sp>
          <p:nvSpPr>
            <p:cNvPr id="317" name="Google Shape;317;p26"/>
            <p:cNvSpPr/>
            <p:nvPr/>
          </p:nvSpPr>
          <p:spPr>
            <a:xfrm rot="-2124055">
              <a:off x="5593290" y="1783739"/>
              <a:ext cx="1570708" cy="1237509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rgbClr val="CE9FBC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 rot="2969057">
              <a:off x="5809454" y="522465"/>
              <a:ext cx="3833180" cy="5141413"/>
            </a:xfrm>
            <a:custGeom>
              <a:avLst/>
              <a:gdLst/>
              <a:ahLst/>
              <a:cxnLst/>
              <a:rect l="l" t="t" r="r" b="b"/>
              <a:pathLst>
                <a:path w="29948" h="40169" extrusionOk="0">
                  <a:moveTo>
                    <a:pt x="8382" y="1"/>
                  </a:moveTo>
                  <a:cubicBezTo>
                    <a:pt x="6298" y="1"/>
                    <a:pt x="4274" y="675"/>
                    <a:pt x="2612" y="2368"/>
                  </a:cubicBezTo>
                  <a:cubicBezTo>
                    <a:pt x="689" y="4357"/>
                    <a:pt x="1" y="7241"/>
                    <a:pt x="809" y="9885"/>
                  </a:cubicBezTo>
                  <a:cubicBezTo>
                    <a:pt x="1902" y="13305"/>
                    <a:pt x="5223" y="15435"/>
                    <a:pt x="7539" y="18177"/>
                  </a:cubicBezTo>
                  <a:cubicBezTo>
                    <a:pt x="9320" y="20286"/>
                    <a:pt x="10544" y="22810"/>
                    <a:pt x="11090" y="25519"/>
                  </a:cubicBezTo>
                  <a:cubicBezTo>
                    <a:pt x="11593" y="28010"/>
                    <a:pt x="11516" y="30589"/>
                    <a:pt x="11975" y="33091"/>
                  </a:cubicBezTo>
                  <a:cubicBezTo>
                    <a:pt x="12434" y="35593"/>
                    <a:pt x="13581" y="38160"/>
                    <a:pt x="15799" y="39406"/>
                  </a:cubicBezTo>
                  <a:cubicBezTo>
                    <a:pt x="16729" y="39929"/>
                    <a:pt x="17782" y="40169"/>
                    <a:pt x="18847" y="40169"/>
                  </a:cubicBezTo>
                  <a:cubicBezTo>
                    <a:pt x="20071" y="40169"/>
                    <a:pt x="21311" y="39852"/>
                    <a:pt x="22398" y="39285"/>
                  </a:cubicBezTo>
                  <a:cubicBezTo>
                    <a:pt x="24430" y="38226"/>
                    <a:pt x="25981" y="36390"/>
                    <a:pt x="27074" y="34380"/>
                  </a:cubicBezTo>
                  <a:cubicBezTo>
                    <a:pt x="29947" y="29136"/>
                    <a:pt x="29947" y="22613"/>
                    <a:pt x="27828" y="17030"/>
                  </a:cubicBezTo>
                  <a:cubicBezTo>
                    <a:pt x="25708" y="11436"/>
                    <a:pt x="21622" y="6749"/>
                    <a:pt x="16848" y="3155"/>
                  </a:cubicBezTo>
                  <a:cubicBezTo>
                    <a:pt x="14502" y="1395"/>
                    <a:pt x="11380" y="1"/>
                    <a:pt x="8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26"/>
          <p:cNvSpPr/>
          <p:nvPr/>
        </p:nvSpPr>
        <p:spPr>
          <a:xfrm>
            <a:off x="-789359" y="352009"/>
            <a:ext cx="1818687" cy="581312"/>
          </a:xfrm>
          <a:custGeom>
            <a:avLst/>
            <a:gdLst/>
            <a:ahLst/>
            <a:cxnLst/>
            <a:rect l="l" t="t" r="r" b="b"/>
            <a:pathLst>
              <a:path w="53987" h="17256" fill="none" extrusionOk="0">
                <a:moveTo>
                  <a:pt x="53987" y="17254"/>
                </a:moveTo>
                <a:cubicBezTo>
                  <a:pt x="53987" y="14789"/>
                  <a:pt x="49298" y="15667"/>
                  <a:pt x="46887" y="15710"/>
                </a:cubicBezTo>
                <a:cubicBezTo>
                  <a:pt x="45955" y="15727"/>
                  <a:pt x="44824" y="15690"/>
                  <a:pt x="44365" y="14618"/>
                </a:cubicBezTo>
                <a:cubicBezTo>
                  <a:pt x="43921" y="13574"/>
                  <a:pt x="44440" y="12273"/>
                  <a:pt x="44345" y="11083"/>
                </a:cubicBezTo>
                <a:cubicBezTo>
                  <a:pt x="44157" y="8690"/>
                  <a:pt x="41747" y="7910"/>
                  <a:pt x="39965" y="8385"/>
                </a:cubicBezTo>
                <a:cubicBezTo>
                  <a:pt x="38181" y="8861"/>
                  <a:pt x="36303" y="9955"/>
                  <a:pt x="34628" y="9014"/>
                </a:cubicBezTo>
                <a:cubicBezTo>
                  <a:pt x="32387" y="7754"/>
                  <a:pt x="32489" y="5423"/>
                  <a:pt x="30876" y="3008"/>
                </a:cubicBezTo>
                <a:cubicBezTo>
                  <a:pt x="29240" y="556"/>
                  <a:pt x="26383" y="1"/>
                  <a:pt x="24031" y="1018"/>
                </a:cubicBezTo>
                <a:cubicBezTo>
                  <a:pt x="21680" y="2034"/>
                  <a:pt x="19775" y="4364"/>
                  <a:pt x="18244" y="6933"/>
                </a:cubicBezTo>
                <a:cubicBezTo>
                  <a:pt x="16733" y="9466"/>
                  <a:pt x="15879" y="13939"/>
                  <a:pt x="11870" y="15180"/>
                </a:cubicBezTo>
                <a:cubicBezTo>
                  <a:pt x="9448" y="15930"/>
                  <a:pt x="7133" y="13167"/>
                  <a:pt x="4738" y="13417"/>
                </a:cubicBezTo>
                <a:cubicBezTo>
                  <a:pt x="2632" y="13637"/>
                  <a:pt x="1" y="14789"/>
                  <a:pt x="631" y="17256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" name="Google Shape;320;p26"/>
          <p:cNvGrpSpPr/>
          <p:nvPr/>
        </p:nvGrpSpPr>
        <p:grpSpPr>
          <a:xfrm>
            <a:off x="6539758" y="4931704"/>
            <a:ext cx="92910" cy="92843"/>
            <a:chOff x="5627413" y="1896725"/>
            <a:chExt cx="68950" cy="68900"/>
          </a:xfrm>
        </p:grpSpPr>
        <p:sp>
          <p:nvSpPr>
            <p:cNvPr id="321" name="Google Shape;321;p26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" name="Google Shape;323;p26"/>
          <p:cNvSpPr/>
          <p:nvPr/>
        </p:nvSpPr>
        <p:spPr>
          <a:xfrm>
            <a:off x="2580922" y="4768857"/>
            <a:ext cx="69127" cy="69194"/>
          </a:xfrm>
          <a:custGeom>
            <a:avLst/>
            <a:gdLst/>
            <a:ahLst/>
            <a:cxnLst/>
            <a:rect l="l" t="t" r="r" b="b"/>
            <a:pathLst>
              <a:path w="2052" h="2054" fill="none" extrusionOk="0">
                <a:moveTo>
                  <a:pt x="2051" y="988"/>
                </a:moveTo>
                <a:cubicBezTo>
                  <a:pt x="2051" y="1388"/>
                  <a:pt x="1811" y="1747"/>
                  <a:pt x="1442" y="1900"/>
                </a:cubicBezTo>
                <a:cubicBezTo>
                  <a:pt x="1073" y="2053"/>
                  <a:pt x="649" y="1969"/>
                  <a:pt x="366" y="1686"/>
                </a:cubicBezTo>
                <a:cubicBezTo>
                  <a:pt x="85" y="1403"/>
                  <a:pt x="0" y="979"/>
                  <a:pt x="152" y="611"/>
                </a:cubicBezTo>
                <a:cubicBezTo>
                  <a:pt x="305" y="242"/>
                  <a:pt x="665" y="1"/>
                  <a:pt x="1064" y="1"/>
                </a:cubicBezTo>
                <a:cubicBezTo>
                  <a:pt x="1610" y="1"/>
                  <a:pt x="2051" y="444"/>
                  <a:pt x="2051" y="988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4231022" y="883007"/>
            <a:ext cx="69127" cy="69194"/>
          </a:xfrm>
          <a:custGeom>
            <a:avLst/>
            <a:gdLst/>
            <a:ahLst/>
            <a:cxnLst/>
            <a:rect l="l" t="t" r="r" b="b"/>
            <a:pathLst>
              <a:path w="2052" h="2054" fill="none" extrusionOk="0">
                <a:moveTo>
                  <a:pt x="2051" y="988"/>
                </a:moveTo>
                <a:cubicBezTo>
                  <a:pt x="2051" y="1388"/>
                  <a:pt x="1811" y="1747"/>
                  <a:pt x="1442" y="1900"/>
                </a:cubicBezTo>
                <a:cubicBezTo>
                  <a:pt x="1073" y="2053"/>
                  <a:pt x="649" y="1969"/>
                  <a:pt x="366" y="1686"/>
                </a:cubicBezTo>
                <a:cubicBezTo>
                  <a:pt x="85" y="1403"/>
                  <a:pt x="0" y="979"/>
                  <a:pt x="152" y="611"/>
                </a:cubicBezTo>
                <a:cubicBezTo>
                  <a:pt x="305" y="242"/>
                  <a:pt x="665" y="1"/>
                  <a:pt x="1064" y="1"/>
                </a:cubicBezTo>
                <a:cubicBezTo>
                  <a:pt x="1610" y="1"/>
                  <a:pt x="2051" y="444"/>
                  <a:pt x="2051" y="988"/>
                </a:cubicBezTo>
                <a:close/>
              </a:path>
            </a:pathLst>
          </a:custGeom>
          <a:solidFill>
            <a:srgbClr val="FFFFFF"/>
          </a:solidFill>
          <a:ln w="11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26"/>
          <p:cNvGrpSpPr/>
          <p:nvPr/>
        </p:nvGrpSpPr>
        <p:grpSpPr>
          <a:xfrm>
            <a:off x="4219133" y="2786279"/>
            <a:ext cx="92910" cy="92843"/>
            <a:chOff x="5627413" y="1896725"/>
            <a:chExt cx="68950" cy="68900"/>
          </a:xfrm>
        </p:grpSpPr>
        <p:sp>
          <p:nvSpPr>
            <p:cNvPr id="326" name="Google Shape;326;p26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rgbClr val="FFFFFF"/>
            </a:solidFill>
            <a:ln w="11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 w="11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26"/>
          <p:cNvSpPr/>
          <p:nvPr/>
        </p:nvSpPr>
        <p:spPr>
          <a:xfrm>
            <a:off x="5545472" y="4247682"/>
            <a:ext cx="69127" cy="69194"/>
          </a:xfrm>
          <a:custGeom>
            <a:avLst/>
            <a:gdLst/>
            <a:ahLst/>
            <a:cxnLst/>
            <a:rect l="l" t="t" r="r" b="b"/>
            <a:pathLst>
              <a:path w="2052" h="2054" fill="none" extrusionOk="0">
                <a:moveTo>
                  <a:pt x="2051" y="988"/>
                </a:moveTo>
                <a:cubicBezTo>
                  <a:pt x="2051" y="1388"/>
                  <a:pt x="1811" y="1747"/>
                  <a:pt x="1442" y="1900"/>
                </a:cubicBezTo>
                <a:cubicBezTo>
                  <a:pt x="1073" y="2053"/>
                  <a:pt x="649" y="1969"/>
                  <a:pt x="366" y="1686"/>
                </a:cubicBezTo>
                <a:cubicBezTo>
                  <a:pt x="85" y="1403"/>
                  <a:pt x="0" y="979"/>
                  <a:pt x="152" y="611"/>
                </a:cubicBezTo>
                <a:cubicBezTo>
                  <a:pt x="305" y="242"/>
                  <a:pt x="665" y="1"/>
                  <a:pt x="1064" y="1"/>
                </a:cubicBezTo>
                <a:cubicBezTo>
                  <a:pt x="1610" y="1"/>
                  <a:pt x="2051" y="444"/>
                  <a:pt x="2051" y="988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APTION_ONLY_1_2_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/>
          <p:nvPr/>
        </p:nvSpPr>
        <p:spPr>
          <a:xfrm>
            <a:off x="0" y="2349862"/>
            <a:ext cx="9144005" cy="2793640"/>
          </a:xfrm>
          <a:custGeom>
            <a:avLst/>
            <a:gdLst/>
            <a:ahLst/>
            <a:cxnLst/>
            <a:rect l="l" t="t" r="r" b="b"/>
            <a:pathLst>
              <a:path w="268310" h="81973" extrusionOk="0">
                <a:moveTo>
                  <a:pt x="102356" y="0"/>
                </a:moveTo>
                <a:cubicBezTo>
                  <a:pt x="93483" y="0"/>
                  <a:pt x="84343" y="4733"/>
                  <a:pt x="79028" y="11723"/>
                </a:cubicBezTo>
                <a:cubicBezTo>
                  <a:pt x="73107" y="19513"/>
                  <a:pt x="72184" y="29777"/>
                  <a:pt x="66914" y="37814"/>
                </a:cubicBezTo>
                <a:cubicBezTo>
                  <a:pt x="61686" y="45788"/>
                  <a:pt x="52668" y="51450"/>
                  <a:pt x="43041" y="51802"/>
                </a:cubicBezTo>
                <a:cubicBezTo>
                  <a:pt x="42550" y="51820"/>
                  <a:pt x="42054" y="51826"/>
                  <a:pt x="41555" y="51826"/>
                </a:cubicBezTo>
                <a:cubicBezTo>
                  <a:pt x="40018" y="51826"/>
                  <a:pt x="38455" y="51762"/>
                  <a:pt x="36910" y="51762"/>
                </a:cubicBezTo>
                <a:cubicBezTo>
                  <a:pt x="33705" y="51762"/>
                  <a:pt x="30581" y="52040"/>
                  <a:pt x="27940" y="53748"/>
                </a:cubicBezTo>
                <a:cubicBezTo>
                  <a:pt x="21854" y="57686"/>
                  <a:pt x="21242" y="67343"/>
                  <a:pt x="19922" y="70936"/>
                </a:cubicBezTo>
                <a:cubicBezTo>
                  <a:pt x="17318" y="78034"/>
                  <a:pt x="5972" y="71533"/>
                  <a:pt x="1" y="81973"/>
                </a:cubicBezTo>
                <a:lnTo>
                  <a:pt x="268109" y="81973"/>
                </a:lnTo>
                <a:cubicBezTo>
                  <a:pt x="268310" y="76971"/>
                  <a:pt x="266606" y="61374"/>
                  <a:pt x="265391" y="59518"/>
                </a:cubicBezTo>
                <a:cubicBezTo>
                  <a:pt x="260152" y="51515"/>
                  <a:pt x="248029" y="47996"/>
                  <a:pt x="239376" y="46445"/>
                </a:cubicBezTo>
                <a:cubicBezTo>
                  <a:pt x="230038" y="44769"/>
                  <a:pt x="218642" y="44685"/>
                  <a:pt x="210905" y="39114"/>
                </a:cubicBezTo>
                <a:cubicBezTo>
                  <a:pt x="202473" y="33041"/>
                  <a:pt x="198759" y="21039"/>
                  <a:pt x="188746" y="18441"/>
                </a:cubicBezTo>
                <a:cubicBezTo>
                  <a:pt x="187196" y="18039"/>
                  <a:pt x="185636" y="17874"/>
                  <a:pt x="184068" y="17874"/>
                </a:cubicBezTo>
                <a:cubicBezTo>
                  <a:pt x="178713" y="17874"/>
                  <a:pt x="173274" y="19804"/>
                  <a:pt x="167905" y="20824"/>
                </a:cubicBezTo>
                <a:cubicBezTo>
                  <a:pt x="164949" y="21385"/>
                  <a:pt x="161942" y="21663"/>
                  <a:pt x="158936" y="21663"/>
                </a:cubicBezTo>
                <a:cubicBezTo>
                  <a:pt x="151713" y="21663"/>
                  <a:pt x="144488" y="20061"/>
                  <a:pt x="137946" y="16946"/>
                </a:cubicBezTo>
                <a:cubicBezTo>
                  <a:pt x="127519" y="11982"/>
                  <a:pt x="118536" y="2766"/>
                  <a:pt x="106975" y="450"/>
                </a:cubicBezTo>
                <a:cubicBezTo>
                  <a:pt x="105459" y="145"/>
                  <a:pt x="103911" y="0"/>
                  <a:pt x="102356" y="0"/>
                </a:cubicBezTo>
                <a:close/>
              </a:path>
            </a:pathLst>
          </a:custGeom>
          <a:solidFill>
            <a:srgbClr val="CE9FBC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7"/>
          <p:cNvSpPr/>
          <p:nvPr/>
        </p:nvSpPr>
        <p:spPr>
          <a:xfrm flipH="1">
            <a:off x="4073382" y="936888"/>
            <a:ext cx="2382683" cy="480687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7"/>
          <p:cNvSpPr/>
          <p:nvPr/>
        </p:nvSpPr>
        <p:spPr>
          <a:xfrm>
            <a:off x="-56033" y="3047978"/>
            <a:ext cx="474017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1" y="1"/>
                </a:moveTo>
                <a:lnTo>
                  <a:pt x="14071" y="1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8512888" y="2533570"/>
            <a:ext cx="474017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1" y="1"/>
                </a:moveTo>
                <a:lnTo>
                  <a:pt x="14071" y="1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8940450" y="2987037"/>
            <a:ext cx="92876" cy="92876"/>
            <a:chOff x="18635775" y="3220037"/>
            <a:chExt cx="92876" cy="92876"/>
          </a:xfrm>
        </p:grpSpPr>
        <p:sp>
          <p:nvSpPr>
            <p:cNvPr id="335" name="Google Shape;335;p27"/>
            <p:cNvSpPr/>
            <p:nvPr/>
          </p:nvSpPr>
          <p:spPr>
            <a:xfrm>
              <a:off x="18682196" y="3220037"/>
              <a:ext cx="34" cy="92876"/>
            </a:xfrm>
            <a:custGeom>
              <a:avLst/>
              <a:gdLst/>
              <a:ahLst/>
              <a:cxnLst/>
              <a:rect l="l" t="t" r="r" b="b"/>
              <a:pathLst>
                <a:path w="1" h="2757" fill="none" extrusionOk="0">
                  <a:moveTo>
                    <a:pt x="1" y="0"/>
                  </a:moveTo>
                  <a:lnTo>
                    <a:pt x="1" y="2757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18635775" y="3266459"/>
              <a:ext cx="92876" cy="34"/>
            </a:xfrm>
            <a:custGeom>
              <a:avLst/>
              <a:gdLst/>
              <a:ahLst/>
              <a:cxnLst/>
              <a:rect l="l" t="t" r="r" b="b"/>
              <a:pathLst>
                <a:path w="2757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27"/>
          <p:cNvGrpSpPr/>
          <p:nvPr/>
        </p:nvGrpSpPr>
        <p:grpSpPr>
          <a:xfrm>
            <a:off x="655108" y="1150954"/>
            <a:ext cx="92910" cy="92843"/>
            <a:chOff x="5627413" y="1896725"/>
            <a:chExt cx="68950" cy="68900"/>
          </a:xfrm>
        </p:grpSpPr>
        <p:sp>
          <p:nvSpPr>
            <p:cNvPr id="338" name="Google Shape;338;p27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27"/>
          <p:cNvSpPr/>
          <p:nvPr/>
        </p:nvSpPr>
        <p:spPr>
          <a:xfrm flipH="1">
            <a:off x="7460032" y="456213"/>
            <a:ext cx="2382683" cy="480687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APTION_ONLY_2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"/>
          <p:cNvSpPr/>
          <p:nvPr/>
        </p:nvSpPr>
        <p:spPr>
          <a:xfrm rot="7882444">
            <a:off x="6589885" y="-1137348"/>
            <a:ext cx="3103938" cy="4188230"/>
          </a:xfrm>
          <a:custGeom>
            <a:avLst/>
            <a:gdLst/>
            <a:ahLst/>
            <a:cxnLst/>
            <a:rect l="l" t="t" r="r" b="b"/>
            <a:pathLst>
              <a:path w="17110" h="23087" extrusionOk="0">
                <a:moveTo>
                  <a:pt x="11060" y="0"/>
                </a:moveTo>
                <a:cubicBezTo>
                  <a:pt x="8458" y="0"/>
                  <a:pt x="4658" y="1566"/>
                  <a:pt x="3223" y="2864"/>
                </a:cubicBezTo>
                <a:cubicBezTo>
                  <a:pt x="252" y="5519"/>
                  <a:pt x="0" y="12336"/>
                  <a:pt x="732" y="15865"/>
                </a:cubicBezTo>
                <a:cubicBezTo>
                  <a:pt x="1322" y="18750"/>
                  <a:pt x="3136" y="21525"/>
                  <a:pt x="5878" y="22606"/>
                </a:cubicBezTo>
                <a:cubicBezTo>
                  <a:pt x="6704" y="22933"/>
                  <a:pt x="7578" y="23086"/>
                  <a:pt x="8457" y="23086"/>
                </a:cubicBezTo>
                <a:cubicBezTo>
                  <a:pt x="10604" y="23086"/>
                  <a:pt x="12780" y="22176"/>
                  <a:pt x="14346" y="20673"/>
                </a:cubicBezTo>
                <a:cubicBezTo>
                  <a:pt x="15241" y="19809"/>
                  <a:pt x="15973" y="18739"/>
                  <a:pt x="16279" y="17526"/>
                </a:cubicBezTo>
                <a:cubicBezTo>
                  <a:pt x="17110" y="14248"/>
                  <a:pt x="14651" y="11047"/>
                  <a:pt x="14422" y="7671"/>
                </a:cubicBezTo>
                <a:cubicBezTo>
                  <a:pt x="14335" y="6371"/>
                  <a:pt x="14586" y="5071"/>
                  <a:pt x="14520" y="3771"/>
                </a:cubicBezTo>
                <a:cubicBezTo>
                  <a:pt x="14444" y="2482"/>
                  <a:pt x="13985" y="1094"/>
                  <a:pt x="12882" y="406"/>
                </a:cubicBezTo>
                <a:cubicBezTo>
                  <a:pt x="12419" y="122"/>
                  <a:pt x="11786" y="0"/>
                  <a:pt x="11060" y="0"/>
                </a:cubicBezTo>
                <a:close/>
              </a:path>
            </a:pathLst>
          </a:custGeom>
          <a:solidFill>
            <a:srgbClr val="CE9FBC">
              <a:alpha val="3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8"/>
          <p:cNvSpPr/>
          <p:nvPr/>
        </p:nvSpPr>
        <p:spPr>
          <a:xfrm>
            <a:off x="5868148" y="382100"/>
            <a:ext cx="1811016" cy="365358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8"/>
          <p:cNvSpPr/>
          <p:nvPr/>
        </p:nvSpPr>
        <p:spPr>
          <a:xfrm>
            <a:off x="-922759" y="4065521"/>
            <a:ext cx="1818687" cy="581311"/>
          </a:xfrm>
          <a:custGeom>
            <a:avLst/>
            <a:gdLst/>
            <a:ahLst/>
            <a:cxnLst/>
            <a:rect l="l" t="t" r="r" b="b"/>
            <a:pathLst>
              <a:path w="53987" h="17256" fill="none" extrusionOk="0">
                <a:moveTo>
                  <a:pt x="53987" y="17254"/>
                </a:moveTo>
                <a:cubicBezTo>
                  <a:pt x="53987" y="14789"/>
                  <a:pt x="49298" y="15667"/>
                  <a:pt x="46887" y="15710"/>
                </a:cubicBezTo>
                <a:cubicBezTo>
                  <a:pt x="45955" y="15727"/>
                  <a:pt x="44824" y="15690"/>
                  <a:pt x="44365" y="14618"/>
                </a:cubicBezTo>
                <a:cubicBezTo>
                  <a:pt x="43921" y="13574"/>
                  <a:pt x="44440" y="12273"/>
                  <a:pt x="44345" y="11083"/>
                </a:cubicBezTo>
                <a:cubicBezTo>
                  <a:pt x="44157" y="8690"/>
                  <a:pt x="41747" y="7910"/>
                  <a:pt x="39965" y="8385"/>
                </a:cubicBezTo>
                <a:cubicBezTo>
                  <a:pt x="38181" y="8861"/>
                  <a:pt x="36303" y="9955"/>
                  <a:pt x="34628" y="9014"/>
                </a:cubicBezTo>
                <a:cubicBezTo>
                  <a:pt x="32387" y="7754"/>
                  <a:pt x="32489" y="5423"/>
                  <a:pt x="30876" y="3008"/>
                </a:cubicBezTo>
                <a:cubicBezTo>
                  <a:pt x="29240" y="556"/>
                  <a:pt x="26383" y="1"/>
                  <a:pt x="24031" y="1018"/>
                </a:cubicBezTo>
                <a:cubicBezTo>
                  <a:pt x="21680" y="2034"/>
                  <a:pt x="19775" y="4364"/>
                  <a:pt x="18244" y="6933"/>
                </a:cubicBezTo>
                <a:cubicBezTo>
                  <a:pt x="16733" y="9466"/>
                  <a:pt x="15879" y="13939"/>
                  <a:pt x="11870" y="15180"/>
                </a:cubicBezTo>
                <a:cubicBezTo>
                  <a:pt x="9448" y="15930"/>
                  <a:pt x="7133" y="13167"/>
                  <a:pt x="4738" y="13417"/>
                </a:cubicBezTo>
                <a:cubicBezTo>
                  <a:pt x="2632" y="13637"/>
                  <a:pt x="1" y="14789"/>
                  <a:pt x="631" y="17256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" name="Google Shape;345;p28"/>
          <p:cNvGrpSpPr/>
          <p:nvPr/>
        </p:nvGrpSpPr>
        <p:grpSpPr>
          <a:xfrm>
            <a:off x="3424008" y="1130804"/>
            <a:ext cx="92910" cy="92843"/>
            <a:chOff x="5627413" y="1896725"/>
            <a:chExt cx="68950" cy="68900"/>
          </a:xfrm>
        </p:grpSpPr>
        <p:sp>
          <p:nvSpPr>
            <p:cNvPr id="346" name="Google Shape;346;p28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8"/>
          <p:cNvSpPr/>
          <p:nvPr/>
        </p:nvSpPr>
        <p:spPr>
          <a:xfrm>
            <a:off x="8846822" y="2518757"/>
            <a:ext cx="69127" cy="69194"/>
          </a:xfrm>
          <a:custGeom>
            <a:avLst/>
            <a:gdLst/>
            <a:ahLst/>
            <a:cxnLst/>
            <a:rect l="l" t="t" r="r" b="b"/>
            <a:pathLst>
              <a:path w="2052" h="2054" fill="none" extrusionOk="0">
                <a:moveTo>
                  <a:pt x="2051" y="988"/>
                </a:moveTo>
                <a:cubicBezTo>
                  <a:pt x="2051" y="1388"/>
                  <a:pt x="1811" y="1747"/>
                  <a:pt x="1442" y="1900"/>
                </a:cubicBezTo>
                <a:cubicBezTo>
                  <a:pt x="1073" y="2053"/>
                  <a:pt x="649" y="1969"/>
                  <a:pt x="366" y="1686"/>
                </a:cubicBezTo>
                <a:cubicBezTo>
                  <a:pt x="85" y="1403"/>
                  <a:pt x="0" y="979"/>
                  <a:pt x="152" y="611"/>
                </a:cubicBezTo>
                <a:cubicBezTo>
                  <a:pt x="305" y="242"/>
                  <a:pt x="665" y="1"/>
                  <a:pt x="1064" y="1"/>
                </a:cubicBezTo>
                <a:cubicBezTo>
                  <a:pt x="1610" y="1"/>
                  <a:pt x="2051" y="444"/>
                  <a:pt x="2051" y="988"/>
                </a:cubicBezTo>
                <a:close/>
              </a:path>
            </a:pathLst>
          </a:custGeom>
          <a:solidFill>
            <a:srgbClr val="FFFFFF"/>
          </a:solidFill>
          <a:ln w="11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bril Fatface"/>
              <a:buNone/>
              <a:defRPr sz="28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DM Sans"/>
              <a:buChar char="●"/>
              <a:defRPr sz="18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○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■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●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○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■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●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○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DM Sans"/>
              <a:buChar char="■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1" r:id="rId4"/>
    <p:sldLayoutId id="2147483672" r:id="rId5"/>
    <p:sldLayoutId id="2147483673" r:id="rId6"/>
    <p:sldLayoutId id="214748367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atista.com/statistics/183910/internet-activities-of-us-user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6/26778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77%2F1464884920915354" TargetMode="External"/><Relationship Id="rId5" Type="http://schemas.openxmlformats.org/officeDocument/2006/relationships/hyperlink" Target="https://doi.org/10.1093/joc/jqaa031" TargetMode="External"/><Relationship Id="rId4" Type="http://schemas.openxmlformats.org/officeDocument/2006/relationships/hyperlink" Target="https://doi.org/10.1177/146488492091537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"/>
          <p:cNvSpPr txBox="1">
            <a:spLocks noGrp="1"/>
          </p:cNvSpPr>
          <p:nvPr>
            <p:ph type="ctrTitle"/>
          </p:nvPr>
        </p:nvSpPr>
        <p:spPr>
          <a:xfrm>
            <a:off x="388340" y="741384"/>
            <a:ext cx="4180004" cy="198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MEDIA</a:t>
            </a:r>
            <a:br>
              <a:rPr lang="en" sz="4000" dirty="0"/>
            </a:br>
            <a:r>
              <a:rPr lang="en" sz="4000" dirty="0"/>
              <a:t>&amp;</a:t>
            </a:r>
            <a:br>
              <a:rPr lang="en-US" altLang="zh-TW" sz="4000" dirty="0"/>
            </a:br>
            <a:r>
              <a:rPr lang="en-US" altLang="zh-TW" sz="4000" dirty="0"/>
              <a:t>THE PUBLIC</a:t>
            </a:r>
            <a:endParaRPr sz="4000" dirty="0"/>
          </a:p>
        </p:txBody>
      </p:sp>
      <p:sp>
        <p:nvSpPr>
          <p:cNvPr id="358" name="Google Shape;358;p31"/>
          <p:cNvSpPr txBox="1">
            <a:spLocks noGrp="1"/>
          </p:cNvSpPr>
          <p:nvPr>
            <p:ph type="subTitle" idx="1"/>
          </p:nvPr>
        </p:nvSpPr>
        <p:spPr>
          <a:xfrm>
            <a:off x="877174" y="4010085"/>
            <a:ext cx="3109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Ryan Wang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ryanyang@psu.edu</a:t>
            </a:r>
            <a:endParaRPr dirty="0"/>
          </a:p>
        </p:txBody>
      </p:sp>
      <p:sp>
        <p:nvSpPr>
          <p:cNvPr id="359" name="Google Shape;359;p31"/>
          <p:cNvSpPr txBox="1">
            <a:spLocks noGrp="1"/>
          </p:cNvSpPr>
          <p:nvPr>
            <p:ph type="ctrTitle" idx="2"/>
          </p:nvPr>
        </p:nvSpPr>
        <p:spPr>
          <a:xfrm>
            <a:off x="456403" y="2942926"/>
            <a:ext cx="4054044" cy="789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Week 11</a:t>
            </a:r>
            <a:br>
              <a:rPr lang="en" sz="2400" dirty="0"/>
            </a:br>
            <a:r>
              <a:rPr lang="en" sz="2400" dirty="0"/>
              <a:t>Incidental news exposure</a:t>
            </a:r>
            <a:endParaRPr sz="2400" dirty="0"/>
          </a:p>
        </p:txBody>
      </p:sp>
      <p:grpSp>
        <p:nvGrpSpPr>
          <p:cNvPr id="360" name="Google Shape;360;p31"/>
          <p:cNvGrpSpPr/>
          <p:nvPr/>
        </p:nvGrpSpPr>
        <p:grpSpPr>
          <a:xfrm>
            <a:off x="4409422" y="1072165"/>
            <a:ext cx="4211075" cy="3193388"/>
            <a:chOff x="4409422" y="1072165"/>
            <a:chExt cx="4211075" cy="3193388"/>
          </a:xfrm>
        </p:grpSpPr>
        <p:sp>
          <p:nvSpPr>
            <p:cNvPr id="361" name="Google Shape;361;p31"/>
            <p:cNvSpPr/>
            <p:nvPr/>
          </p:nvSpPr>
          <p:spPr>
            <a:xfrm>
              <a:off x="6297473" y="1641853"/>
              <a:ext cx="614468" cy="461357"/>
            </a:xfrm>
            <a:custGeom>
              <a:avLst/>
              <a:gdLst/>
              <a:ahLst/>
              <a:cxnLst/>
              <a:rect l="l" t="t" r="r" b="b"/>
              <a:pathLst>
                <a:path w="27924" h="20966" extrusionOk="0">
                  <a:moveTo>
                    <a:pt x="8999" y="0"/>
                  </a:moveTo>
                  <a:cubicBezTo>
                    <a:pt x="4014" y="0"/>
                    <a:pt x="1" y="4014"/>
                    <a:pt x="1" y="9000"/>
                  </a:cubicBezTo>
                  <a:lnTo>
                    <a:pt x="1" y="11966"/>
                  </a:lnTo>
                  <a:cubicBezTo>
                    <a:pt x="1" y="16952"/>
                    <a:pt x="4014" y="20965"/>
                    <a:pt x="8999" y="20965"/>
                  </a:cubicBezTo>
                  <a:lnTo>
                    <a:pt x="18924" y="20965"/>
                  </a:lnTo>
                  <a:cubicBezTo>
                    <a:pt x="23910" y="20965"/>
                    <a:pt x="27924" y="16952"/>
                    <a:pt x="27924" y="11966"/>
                  </a:cubicBezTo>
                  <a:lnTo>
                    <a:pt x="27924" y="9000"/>
                  </a:lnTo>
                  <a:cubicBezTo>
                    <a:pt x="27924" y="4014"/>
                    <a:pt x="23910" y="0"/>
                    <a:pt x="189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6446887" y="1924089"/>
              <a:ext cx="212656" cy="258075"/>
            </a:xfrm>
            <a:custGeom>
              <a:avLst/>
              <a:gdLst/>
              <a:ahLst/>
              <a:cxnLst/>
              <a:rect l="l" t="t" r="r" b="b"/>
              <a:pathLst>
                <a:path w="9664" h="11728" extrusionOk="0">
                  <a:moveTo>
                    <a:pt x="1" y="0"/>
                  </a:moveTo>
                  <a:cubicBezTo>
                    <a:pt x="3146" y="2545"/>
                    <a:pt x="4628" y="6113"/>
                    <a:pt x="3421" y="9078"/>
                  </a:cubicBezTo>
                  <a:cubicBezTo>
                    <a:pt x="3012" y="10085"/>
                    <a:pt x="2328" y="10923"/>
                    <a:pt x="1449" y="11580"/>
                  </a:cubicBezTo>
                  <a:cubicBezTo>
                    <a:pt x="2010" y="11679"/>
                    <a:pt x="2564" y="11727"/>
                    <a:pt x="3100" y="11727"/>
                  </a:cubicBezTo>
                  <a:cubicBezTo>
                    <a:pt x="5612" y="11727"/>
                    <a:pt x="7742" y="10662"/>
                    <a:pt x="8516" y="8759"/>
                  </a:cubicBezTo>
                  <a:cubicBezTo>
                    <a:pt x="9664" y="5941"/>
                    <a:pt x="7404" y="2357"/>
                    <a:pt x="3469" y="756"/>
                  </a:cubicBezTo>
                  <a:cubicBezTo>
                    <a:pt x="2301" y="282"/>
                    <a:pt x="1119" y="3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6386549" y="1836597"/>
              <a:ext cx="74707" cy="71846"/>
            </a:xfrm>
            <a:custGeom>
              <a:avLst/>
              <a:gdLst/>
              <a:ahLst/>
              <a:cxnLst/>
              <a:rect l="l" t="t" r="r" b="b"/>
              <a:pathLst>
                <a:path w="3395" h="3265" extrusionOk="0">
                  <a:moveTo>
                    <a:pt x="1762" y="0"/>
                  </a:moveTo>
                  <a:cubicBezTo>
                    <a:pt x="1102" y="0"/>
                    <a:pt x="506" y="397"/>
                    <a:pt x="254" y="1008"/>
                  </a:cubicBezTo>
                  <a:cubicBezTo>
                    <a:pt x="1" y="1618"/>
                    <a:pt x="142" y="2320"/>
                    <a:pt x="607" y="2786"/>
                  </a:cubicBezTo>
                  <a:cubicBezTo>
                    <a:pt x="920" y="3098"/>
                    <a:pt x="1338" y="3265"/>
                    <a:pt x="1763" y="3265"/>
                  </a:cubicBezTo>
                  <a:cubicBezTo>
                    <a:pt x="1973" y="3265"/>
                    <a:pt x="2185" y="3224"/>
                    <a:pt x="2387" y="3141"/>
                  </a:cubicBezTo>
                  <a:cubicBezTo>
                    <a:pt x="2996" y="2888"/>
                    <a:pt x="3394" y="2293"/>
                    <a:pt x="3394" y="1633"/>
                  </a:cubicBezTo>
                  <a:cubicBezTo>
                    <a:pt x="3394" y="731"/>
                    <a:pt x="2663" y="0"/>
                    <a:pt x="1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6565956" y="1836597"/>
              <a:ext cx="74685" cy="71846"/>
            </a:xfrm>
            <a:custGeom>
              <a:avLst/>
              <a:gdLst/>
              <a:ahLst/>
              <a:cxnLst/>
              <a:rect l="l" t="t" r="r" b="b"/>
              <a:pathLst>
                <a:path w="3394" h="3265" extrusionOk="0">
                  <a:moveTo>
                    <a:pt x="1761" y="0"/>
                  </a:moveTo>
                  <a:cubicBezTo>
                    <a:pt x="1101" y="0"/>
                    <a:pt x="506" y="397"/>
                    <a:pt x="253" y="1008"/>
                  </a:cubicBezTo>
                  <a:cubicBezTo>
                    <a:pt x="0" y="1618"/>
                    <a:pt x="140" y="2319"/>
                    <a:pt x="607" y="2786"/>
                  </a:cubicBezTo>
                  <a:cubicBezTo>
                    <a:pt x="919" y="3098"/>
                    <a:pt x="1337" y="3265"/>
                    <a:pt x="1762" y="3265"/>
                  </a:cubicBezTo>
                  <a:cubicBezTo>
                    <a:pt x="1972" y="3265"/>
                    <a:pt x="2183" y="3224"/>
                    <a:pt x="2385" y="3141"/>
                  </a:cubicBezTo>
                  <a:cubicBezTo>
                    <a:pt x="2995" y="2888"/>
                    <a:pt x="3394" y="2293"/>
                    <a:pt x="3394" y="1633"/>
                  </a:cubicBezTo>
                  <a:cubicBezTo>
                    <a:pt x="3394" y="731"/>
                    <a:pt x="2663" y="0"/>
                    <a:pt x="1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6745340" y="1836597"/>
              <a:ext cx="74663" cy="71846"/>
            </a:xfrm>
            <a:custGeom>
              <a:avLst/>
              <a:gdLst/>
              <a:ahLst/>
              <a:cxnLst/>
              <a:rect l="l" t="t" r="r" b="b"/>
              <a:pathLst>
                <a:path w="3393" h="3265" extrusionOk="0">
                  <a:moveTo>
                    <a:pt x="1762" y="0"/>
                  </a:moveTo>
                  <a:cubicBezTo>
                    <a:pt x="1100" y="0"/>
                    <a:pt x="505" y="397"/>
                    <a:pt x="254" y="1008"/>
                  </a:cubicBezTo>
                  <a:cubicBezTo>
                    <a:pt x="1" y="1618"/>
                    <a:pt x="140" y="2320"/>
                    <a:pt x="607" y="2786"/>
                  </a:cubicBezTo>
                  <a:cubicBezTo>
                    <a:pt x="919" y="3098"/>
                    <a:pt x="1337" y="3265"/>
                    <a:pt x="1762" y="3265"/>
                  </a:cubicBezTo>
                  <a:cubicBezTo>
                    <a:pt x="1972" y="3265"/>
                    <a:pt x="2184" y="3224"/>
                    <a:pt x="2386" y="3141"/>
                  </a:cubicBezTo>
                  <a:cubicBezTo>
                    <a:pt x="2996" y="2888"/>
                    <a:pt x="3393" y="2293"/>
                    <a:pt x="3393" y="1633"/>
                  </a:cubicBezTo>
                  <a:cubicBezTo>
                    <a:pt x="3393" y="731"/>
                    <a:pt x="2663" y="0"/>
                    <a:pt x="1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6769744" y="2023134"/>
              <a:ext cx="1282914" cy="2242420"/>
            </a:xfrm>
            <a:custGeom>
              <a:avLst/>
              <a:gdLst/>
              <a:ahLst/>
              <a:cxnLst/>
              <a:rect l="l" t="t" r="r" b="b"/>
              <a:pathLst>
                <a:path w="58301" h="101905" extrusionOk="0">
                  <a:moveTo>
                    <a:pt x="58301" y="1"/>
                  </a:moveTo>
                  <a:lnTo>
                    <a:pt x="0" y="12686"/>
                  </a:lnTo>
                  <a:lnTo>
                    <a:pt x="0" y="101905"/>
                  </a:lnTo>
                  <a:lnTo>
                    <a:pt x="58301" y="89220"/>
                  </a:lnTo>
                  <a:lnTo>
                    <a:pt x="583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6757179" y="2135931"/>
              <a:ext cx="1440029" cy="2129622"/>
            </a:xfrm>
            <a:custGeom>
              <a:avLst/>
              <a:gdLst/>
              <a:ahLst/>
              <a:cxnLst/>
              <a:rect l="l" t="t" r="r" b="b"/>
              <a:pathLst>
                <a:path w="65441" h="96779" extrusionOk="0">
                  <a:moveTo>
                    <a:pt x="65440" y="0"/>
                  </a:moveTo>
                  <a:lnTo>
                    <a:pt x="1" y="7560"/>
                  </a:lnTo>
                  <a:lnTo>
                    <a:pt x="1" y="96779"/>
                  </a:lnTo>
                  <a:lnTo>
                    <a:pt x="65440" y="89220"/>
                  </a:lnTo>
                  <a:lnTo>
                    <a:pt x="654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6913679" y="3517471"/>
              <a:ext cx="563658" cy="244674"/>
            </a:xfrm>
            <a:custGeom>
              <a:avLst/>
              <a:gdLst/>
              <a:ahLst/>
              <a:cxnLst/>
              <a:rect l="l" t="t" r="r" b="b"/>
              <a:pathLst>
                <a:path w="25615" h="11119" extrusionOk="0">
                  <a:moveTo>
                    <a:pt x="25615" y="1"/>
                  </a:moveTo>
                  <a:lnTo>
                    <a:pt x="0" y="2959"/>
                  </a:lnTo>
                  <a:lnTo>
                    <a:pt x="0" y="11118"/>
                  </a:lnTo>
                  <a:lnTo>
                    <a:pt x="25615" y="8160"/>
                  </a:lnTo>
                  <a:lnTo>
                    <a:pt x="256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7609477" y="3180156"/>
              <a:ext cx="431210" cy="121732"/>
            </a:xfrm>
            <a:custGeom>
              <a:avLst/>
              <a:gdLst/>
              <a:ahLst/>
              <a:cxnLst/>
              <a:rect l="l" t="t" r="r" b="b"/>
              <a:pathLst>
                <a:path w="19596" h="5532" extrusionOk="0">
                  <a:moveTo>
                    <a:pt x="19596" y="1"/>
                  </a:moveTo>
                  <a:lnTo>
                    <a:pt x="2" y="2264"/>
                  </a:lnTo>
                  <a:lnTo>
                    <a:pt x="1" y="5531"/>
                  </a:lnTo>
                  <a:lnTo>
                    <a:pt x="19596" y="3267"/>
                  </a:lnTo>
                  <a:lnTo>
                    <a:pt x="19596" y="1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6913679" y="3751626"/>
              <a:ext cx="431232" cy="121732"/>
            </a:xfrm>
            <a:custGeom>
              <a:avLst/>
              <a:gdLst/>
              <a:ahLst/>
              <a:cxnLst/>
              <a:rect l="l" t="t" r="r" b="b"/>
              <a:pathLst>
                <a:path w="19597" h="5532" extrusionOk="0">
                  <a:moveTo>
                    <a:pt x="19597" y="0"/>
                  </a:moveTo>
                  <a:lnTo>
                    <a:pt x="2" y="2264"/>
                  </a:lnTo>
                  <a:lnTo>
                    <a:pt x="0" y="5532"/>
                  </a:lnTo>
                  <a:lnTo>
                    <a:pt x="19597" y="3268"/>
                  </a:lnTo>
                  <a:lnTo>
                    <a:pt x="19597" y="0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6913679" y="3873512"/>
              <a:ext cx="264500" cy="102477"/>
            </a:xfrm>
            <a:custGeom>
              <a:avLst/>
              <a:gdLst/>
              <a:ahLst/>
              <a:cxnLst/>
              <a:rect l="l" t="t" r="r" b="b"/>
              <a:pathLst>
                <a:path w="12020" h="4657" extrusionOk="0">
                  <a:moveTo>
                    <a:pt x="12019" y="0"/>
                  </a:moveTo>
                  <a:lnTo>
                    <a:pt x="2" y="1389"/>
                  </a:lnTo>
                  <a:lnTo>
                    <a:pt x="0" y="4656"/>
                  </a:lnTo>
                  <a:lnTo>
                    <a:pt x="0" y="4656"/>
                  </a:lnTo>
                  <a:lnTo>
                    <a:pt x="12019" y="3268"/>
                  </a:lnTo>
                  <a:lnTo>
                    <a:pt x="12019" y="0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6913679" y="3941573"/>
              <a:ext cx="563658" cy="137025"/>
            </a:xfrm>
            <a:custGeom>
              <a:avLst/>
              <a:gdLst/>
              <a:ahLst/>
              <a:cxnLst/>
              <a:rect l="l" t="t" r="r" b="b"/>
              <a:pathLst>
                <a:path w="25615" h="6227" extrusionOk="0">
                  <a:moveTo>
                    <a:pt x="25615" y="0"/>
                  </a:moveTo>
                  <a:lnTo>
                    <a:pt x="3" y="2959"/>
                  </a:lnTo>
                  <a:lnTo>
                    <a:pt x="0" y="6227"/>
                  </a:lnTo>
                  <a:lnTo>
                    <a:pt x="0" y="6227"/>
                  </a:lnTo>
                  <a:lnTo>
                    <a:pt x="25615" y="3268"/>
                  </a:lnTo>
                  <a:lnTo>
                    <a:pt x="25615" y="0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7704692" y="3452424"/>
              <a:ext cx="335994" cy="534810"/>
            </a:xfrm>
            <a:custGeom>
              <a:avLst/>
              <a:gdLst/>
              <a:ahLst/>
              <a:cxnLst/>
              <a:rect l="l" t="t" r="r" b="b"/>
              <a:pathLst>
                <a:path w="15269" h="24304" extrusionOk="0">
                  <a:moveTo>
                    <a:pt x="15269" y="1"/>
                  </a:moveTo>
                  <a:lnTo>
                    <a:pt x="2" y="1764"/>
                  </a:lnTo>
                  <a:lnTo>
                    <a:pt x="1" y="24304"/>
                  </a:lnTo>
                  <a:lnTo>
                    <a:pt x="15269" y="22539"/>
                  </a:lnTo>
                  <a:lnTo>
                    <a:pt x="15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7819316" y="3305937"/>
              <a:ext cx="221370" cy="97482"/>
            </a:xfrm>
            <a:custGeom>
              <a:avLst/>
              <a:gdLst/>
              <a:ahLst/>
              <a:cxnLst/>
              <a:rect l="l" t="t" r="r" b="b"/>
              <a:pathLst>
                <a:path w="10060" h="4430" extrusionOk="0">
                  <a:moveTo>
                    <a:pt x="10060" y="1"/>
                  </a:moveTo>
                  <a:lnTo>
                    <a:pt x="2" y="1162"/>
                  </a:lnTo>
                  <a:lnTo>
                    <a:pt x="1" y="4430"/>
                  </a:lnTo>
                  <a:lnTo>
                    <a:pt x="10060" y="3268"/>
                  </a:lnTo>
                  <a:lnTo>
                    <a:pt x="100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6913679" y="2525728"/>
              <a:ext cx="1127008" cy="709793"/>
            </a:xfrm>
            <a:custGeom>
              <a:avLst/>
              <a:gdLst/>
              <a:ahLst/>
              <a:cxnLst/>
              <a:rect l="l" t="t" r="r" b="b"/>
              <a:pathLst>
                <a:path w="51216" h="32256" extrusionOk="0">
                  <a:moveTo>
                    <a:pt x="51216" y="1"/>
                  </a:moveTo>
                  <a:lnTo>
                    <a:pt x="0" y="5917"/>
                  </a:lnTo>
                  <a:lnTo>
                    <a:pt x="0" y="32255"/>
                  </a:lnTo>
                  <a:lnTo>
                    <a:pt x="51216" y="26339"/>
                  </a:lnTo>
                  <a:lnTo>
                    <a:pt x="512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6913679" y="3605931"/>
              <a:ext cx="695820" cy="156213"/>
            </a:xfrm>
            <a:custGeom>
              <a:avLst/>
              <a:gdLst/>
              <a:ahLst/>
              <a:cxnLst/>
              <a:rect l="l" t="t" r="r" b="b"/>
              <a:pathLst>
                <a:path w="31621" h="7099" extrusionOk="0">
                  <a:moveTo>
                    <a:pt x="31621" y="0"/>
                  </a:moveTo>
                  <a:lnTo>
                    <a:pt x="0" y="3653"/>
                  </a:lnTo>
                  <a:lnTo>
                    <a:pt x="0" y="7098"/>
                  </a:lnTo>
                  <a:lnTo>
                    <a:pt x="31621" y="3446"/>
                  </a:lnTo>
                  <a:lnTo>
                    <a:pt x="316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6913679" y="3245247"/>
              <a:ext cx="563526" cy="262762"/>
            </a:xfrm>
            <a:custGeom>
              <a:avLst/>
              <a:gdLst/>
              <a:ahLst/>
              <a:cxnLst/>
              <a:rect l="l" t="t" r="r" b="b"/>
              <a:pathLst>
                <a:path w="25609" h="11941" extrusionOk="0">
                  <a:moveTo>
                    <a:pt x="25609" y="0"/>
                  </a:moveTo>
                  <a:lnTo>
                    <a:pt x="0" y="2959"/>
                  </a:lnTo>
                  <a:lnTo>
                    <a:pt x="0" y="11941"/>
                  </a:lnTo>
                  <a:lnTo>
                    <a:pt x="25609" y="8984"/>
                  </a:lnTo>
                  <a:lnTo>
                    <a:pt x="25609" y="0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6913679" y="2322886"/>
              <a:ext cx="1127008" cy="244256"/>
            </a:xfrm>
            <a:custGeom>
              <a:avLst/>
              <a:gdLst/>
              <a:ahLst/>
              <a:cxnLst/>
              <a:rect l="l" t="t" r="r" b="b"/>
              <a:pathLst>
                <a:path w="51216" h="11100" extrusionOk="0">
                  <a:moveTo>
                    <a:pt x="51216" y="0"/>
                  </a:moveTo>
                  <a:lnTo>
                    <a:pt x="0" y="5917"/>
                  </a:lnTo>
                  <a:lnTo>
                    <a:pt x="0" y="11099"/>
                  </a:lnTo>
                  <a:lnTo>
                    <a:pt x="51216" y="5183"/>
                  </a:lnTo>
                  <a:lnTo>
                    <a:pt x="51216" y="0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74288" y="2023134"/>
              <a:ext cx="1282914" cy="2242420"/>
            </a:xfrm>
            <a:custGeom>
              <a:avLst/>
              <a:gdLst/>
              <a:ahLst/>
              <a:cxnLst/>
              <a:rect l="l" t="t" r="r" b="b"/>
              <a:pathLst>
                <a:path w="58301" h="101905" extrusionOk="0">
                  <a:moveTo>
                    <a:pt x="0" y="1"/>
                  </a:moveTo>
                  <a:lnTo>
                    <a:pt x="0" y="89220"/>
                  </a:lnTo>
                  <a:lnTo>
                    <a:pt x="58301" y="101905"/>
                  </a:lnTo>
                  <a:lnTo>
                    <a:pt x="58301" y="126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317194" y="2135447"/>
              <a:ext cx="1440007" cy="2130106"/>
            </a:xfrm>
            <a:custGeom>
              <a:avLst/>
              <a:gdLst/>
              <a:ahLst/>
              <a:cxnLst/>
              <a:rect l="l" t="t" r="r" b="b"/>
              <a:pathLst>
                <a:path w="65440" h="96801" extrusionOk="0">
                  <a:moveTo>
                    <a:pt x="0" y="1"/>
                  </a:moveTo>
                  <a:lnTo>
                    <a:pt x="0" y="89221"/>
                  </a:lnTo>
                  <a:lnTo>
                    <a:pt x="65440" y="96801"/>
                  </a:lnTo>
                  <a:lnTo>
                    <a:pt x="65440" y="75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6191783" y="3262917"/>
              <a:ext cx="431232" cy="121886"/>
            </a:xfrm>
            <a:custGeom>
              <a:avLst/>
              <a:gdLst/>
              <a:ahLst/>
              <a:cxnLst/>
              <a:rect l="l" t="t" r="r" b="b"/>
              <a:pathLst>
                <a:path w="19597" h="5539" extrusionOk="0">
                  <a:moveTo>
                    <a:pt x="1" y="1"/>
                  </a:moveTo>
                  <a:lnTo>
                    <a:pt x="1" y="3268"/>
                  </a:lnTo>
                  <a:lnTo>
                    <a:pt x="19597" y="5538"/>
                  </a:lnTo>
                  <a:lnTo>
                    <a:pt x="19597" y="5538"/>
                  </a:lnTo>
                  <a:lnTo>
                    <a:pt x="19596" y="22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58515" y="3384847"/>
              <a:ext cx="264500" cy="102565"/>
            </a:xfrm>
            <a:custGeom>
              <a:avLst/>
              <a:gdLst/>
              <a:ahLst/>
              <a:cxnLst/>
              <a:rect l="l" t="t" r="r" b="b"/>
              <a:pathLst>
                <a:path w="12020" h="4661" extrusionOk="0">
                  <a:moveTo>
                    <a:pt x="1" y="1"/>
                  </a:moveTo>
                  <a:lnTo>
                    <a:pt x="1" y="3268"/>
                  </a:lnTo>
                  <a:lnTo>
                    <a:pt x="12020" y="4661"/>
                  </a:lnTo>
                  <a:lnTo>
                    <a:pt x="12019" y="13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059357" y="3452842"/>
              <a:ext cx="563658" cy="137179"/>
            </a:xfrm>
            <a:custGeom>
              <a:avLst/>
              <a:gdLst/>
              <a:ahLst/>
              <a:cxnLst/>
              <a:rect l="l" t="t" r="r" b="b"/>
              <a:pathLst>
                <a:path w="25615" h="6234" extrusionOk="0">
                  <a:moveTo>
                    <a:pt x="0" y="0"/>
                  </a:moveTo>
                  <a:lnTo>
                    <a:pt x="0" y="3268"/>
                  </a:lnTo>
                  <a:lnTo>
                    <a:pt x="25615" y="6234"/>
                  </a:lnTo>
                  <a:lnTo>
                    <a:pt x="25612" y="29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5451380" y="2319893"/>
              <a:ext cx="228060" cy="1651959"/>
            </a:xfrm>
            <a:custGeom>
              <a:avLst/>
              <a:gdLst/>
              <a:ahLst/>
              <a:cxnLst/>
              <a:rect l="l" t="t" r="r" b="b"/>
              <a:pathLst>
                <a:path w="10364" h="75072" extrusionOk="0">
                  <a:moveTo>
                    <a:pt x="0" y="1"/>
                  </a:moveTo>
                  <a:lnTo>
                    <a:pt x="0" y="73871"/>
                  </a:lnTo>
                  <a:lnTo>
                    <a:pt x="10363" y="75071"/>
                  </a:lnTo>
                  <a:lnTo>
                    <a:pt x="10363" y="12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5754521" y="2354991"/>
              <a:ext cx="285647" cy="148336"/>
            </a:xfrm>
            <a:custGeom>
              <a:avLst/>
              <a:gdLst/>
              <a:ahLst/>
              <a:cxnLst/>
              <a:rect l="l" t="t" r="r" b="b"/>
              <a:pathLst>
                <a:path w="12981" h="6741" extrusionOk="0">
                  <a:moveTo>
                    <a:pt x="0" y="1"/>
                  </a:moveTo>
                  <a:lnTo>
                    <a:pt x="0" y="5237"/>
                  </a:lnTo>
                  <a:lnTo>
                    <a:pt x="12981" y="6740"/>
                  </a:lnTo>
                  <a:lnTo>
                    <a:pt x="12981" y="15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5754521" y="2440524"/>
              <a:ext cx="513619" cy="89208"/>
            </a:xfrm>
            <a:custGeom>
              <a:avLst/>
              <a:gdLst/>
              <a:ahLst/>
              <a:cxnLst/>
              <a:rect l="l" t="t" r="r" b="b"/>
              <a:pathLst>
                <a:path w="23341" h="4054" extrusionOk="0">
                  <a:moveTo>
                    <a:pt x="0" y="0"/>
                  </a:moveTo>
                  <a:lnTo>
                    <a:pt x="0" y="1350"/>
                  </a:lnTo>
                  <a:lnTo>
                    <a:pt x="23341" y="4053"/>
                  </a:lnTo>
                  <a:lnTo>
                    <a:pt x="23341" y="2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5754521" y="2537434"/>
              <a:ext cx="142834" cy="96404"/>
            </a:xfrm>
            <a:custGeom>
              <a:avLst/>
              <a:gdLst/>
              <a:ahLst/>
              <a:cxnLst/>
              <a:rect l="l" t="t" r="r" b="b"/>
              <a:pathLst>
                <a:path w="6491" h="4381" extrusionOk="0">
                  <a:moveTo>
                    <a:pt x="0" y="1"/>
                  </a:moveTo>
                  <a:lnTo>
                    <a:pt x="0" y="3628"/>
                  </a:lnTo>
                  <a:lnTo>
                    <a:pt x="6490" y="4380"/>
                  </a:lnTo>
                  <a:lnTo>
                    <a:pt x="6490" y="7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5754521" y="2580806"/>
              <a:ext cx="403220" cy="121336"/>
            </a:xfrm>
            <a:custGeom>
              <a:avLst/>
              <a:gdLst/>
              <a:ahLst/>
              <a:cxnLst/>
              <a:rect l="l" t="t" r="r" b="b"/>
              <a:pathLst>
                <a:path w="18324" h="5514" extrusionOk="0">
                  <a:moveTo>
                    <a:pt x="0" y="1"/>
                  </a:moveTo>
                  <a:lnTo>
                    <a:pt x="0" y="3392"/>
                  </a:lnTo>
                  <a:lnTo>
                    <a:pt x="18324" y="5513"/>
                  </a:lnTo>
                  <a:lnTo>
                    <a:pt x="18324" y="21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5754521" y="2763030"/>
              <a:ext cx="868493" cy="475000"/>
            </a:xfrm>
            <a:custGeom>
              <a:avLst/>
              <a:gdLst/>
              <a:ahLst/>
              <a:cxnLst/>
              <a:rect l="l" t="t" r="r" b="b"/>
              <a:pathLst>
                <a:path w="39468" h="21586" extrusionOk="0">
                  <a:moveTo>
                    <a:pt x="0" y="1"/>
                  </a:moveTo>
                  <a:lnTo>
                    <a:pt x="0" y="17014"/>
                  </a:lnTo>
                  <a:lnTo>
                    <a:pt x="39468" y="21586"/>
                  </a:lnTo>
                  <a:lnTo>
                    <a:pt x="39468" y="4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6365600" y="2425781"/>
              <a:ext cx="257414" cy="330251"/>
            </a:xfrm>
            <a:custGeom>
              <a:avLst/>
              <a:gdLst/>
              <a:ahLst/>
              <a:cxnLst/>
              <a:rect l="l" t="t" r="r" b="b"/>
              <a:pathLst>
                <a:path w="11698" h="15008" extrusionOk="0">
                  <a:moveTo>
                    <a:pt x="0" y="0"/>
                  </a:moveTo>
                  <a:lnTo>
                    <a:pt x="0" y="13653"/>
                  </a:lnTo>
                  <a:lnTo>
                    <a:pt x="11698" y="15008"/>
                  </a:lnTo>
                  <a:lnTo>
                    <a:pt x="11698" y="1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5754521" y="3557652"/>
              <a:ext cx="468552" cy="477156"/>
            </a:xfrm>
            <a:custGeom>
              <a:avLst/>
              <a:gdLst/>
              <a:ahLst/>
              <a:cxnLst/>
              <a:rect l="l" t="t" r="r" b="b"/>
              <a:pathLst>
                <a:path w="21293" h="21684" extrusionOk="0">
                  <a:moveTo>
                    <a:pt x="0" y="0"/>
                  </a:moveTo>
                  <a:lnTo>
                    <a:pt x="0" y="19217"/>
                  </a:lnTo>
                  <a:lnTo>
                    <a:pt x="21293" y="21684"/>
                  </a:lnTo>
                  <a:lnTo>
                    <a:pt x="21293" y="2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6288649" y="3619530"/>
              <a:ext cx="334366" cy="461621"/>
            </a:xfrm>
            <a:custGeom>
              <a:avLst/>
              <a:gdLst/>
              <a:ahLst/>
              <a:cxnLst/>
              <a:rect l="l" t="t" r="r" b="b"/>
              <a:pathLst>
                <a:path w="15195" h="20978" extrusionOk="0">
                  <a:moveTo>
                    <a:pt x="1" y="0"/>
                  </a:moveTo>
                  <a:lnTo>
                    <a:pt x="1" y="19217"/>
                  </a:lnTo>
                  <a:lnTo>
                    <a:pt x="15195" y="20977"/>
                  </a:lnTo>
                  <a:lnTo>
                    <a:pt x="15195" y="17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8069755" y="2710812"/>
              <a:ext cx="477464" cy="1210011"/>
            </a:xfrm>
            <a:custGeom>
              <a:avLst/>
              <a:gdLst/>
              <a:ahLst/>
              <a:cxnLst/>
              <a:rect l="l" t="t" r="r" b="b"/>
              <a:pathLst>
                <a:path w="21698" h="54988" extrusionOk="0">
                  <a:moveTo>
                    <a:pt x="3432" y="0"/>
                  </a:moveTo>
                  <a:cubicBezTo>
                    <a:pt x="1605" y="0"/>
                    <a:pt x="1" y="3050"/>
                    <a:pt x="647" y="6395"/>
                  </a:cubicBezTo>
                  <a:cubicBezTo>
                    <a:pt x="1361" y="10077"/>
                    <a:pt x="5779" y="17148"/>
                    <a:pt x="5779" y="17148"/>
                  </a:cubicBezTo>
                  <a:lnTo>
                    <a:pt x="5779" y="34852"/>
                  </a:lnTo>
                  <a:cubicBezTo>
                    <a:pt x="5779" y="41387"/>
                    <a:pt x="8631" y="43763"/>
                    <a:pt x="8631" y="43763"/>
                  </a:cubicBezTo>
                  <a:lnTo>
                    <a:pt x="10249" y="54987"/>
                  </a:lnTo>
                  <a:lnTo>
                    <a:pt x="21698" y="54987"/>
                  </a:lnTo>
                  <a:lnTo>
                    <a:pt x="13879" y="19578"/>
                  </a:lnTo>
                  <a:lnTo>
                    <a:pt x="3992" y="97"/>
                  </a:lnTo>
                  <a:cubicBezTo>
                    <a:pt x="3804" y="32"/>
                    <a:pt x="3617" y="0"/>
                    <a:pt x="3432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7966816" y="3077393"/>
              <a:ext cx="381545" cy="271850"/>
            </a:xfrm>
            <a:custGeom>
              <a:avLst/>
              <a:gdLst/>
              <a:ahLst/>
              <a:cxnLst/>
              <a:rect l="l" t="t" r="r" b="b"/>
              <a:pathLst>
                <a:path w="17339" h="12354" extrusionOk="0">
                  <a:moveTo>
                    <a:pt x="8539" y="0"/>
                  </a:moveTo>
                  <a:cubicBezTo>
                    <a:pt x="7195" y="0"/>
                    <a:pt x="5900" y="712"/>
                    <a:pt x="5205" y="1953"/>
                  </a:cubicBezTo>
                  <a:lnTo>
                    <a:pt x="1" y="11240"/>
                  </a:lnTo>
                  <a:cubicBezTo>
                    <a:pt x="1" y="11240"/>
                    <a:pt x="1210" y="12353"/>
                    <a:pt x="2546" y="12353"/>
                  </a:cubicBezTo>
                  <a:cubicBezTo>
                    <a:pt x="2903" y="12353"/>
                    <a:pt x="3270" y="12274"/>
                    <a:pt x="3624" y="12071"/>
                  </a:cubicBezTo>
                  <a:cubicBezTo>
                    <a:pt x="5217" y="11164"/>
                    <a:pt x="6976" y="8768"/>
                    <a:pt x="8318" y="6546"/>
                  </a:cubicBezTo>
                  <a:lnTo>
                    <a:pt x="13629" y="8653"/>
                  </a:lnTo>
                  <a:lnTo>
                    <a:pt x="17338" y="3477"/>
                  </a:lnTo>
                  <a:lnTo>
                    <a:pt x="10057" y="316"/>
                  </a:lnTo>
                  <a:cubicBezTo>
                    <a:pt x="9564" y="102"/>
                    <a:pt x="9048" y="0"/>
                    <a:pt x="8539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7933984" y="3222186"/>
              <a:ext cx="414376" cy="231427"/>
            </a:xfrm>
            <a:custGeom>
              <a:avLst/>
              <a:gdLst/>
              <a:ahLst/>
              <a:cxnLst/>
              <a:rect l="l" t="t" r="r" b="b"/>
              <a:pathLst>
                <a:path w="18831" h="10517" extrusionOk="0">
                  <a:moveTo>
                    <a:pt x="10275" y="0"/>
                  </a:moveTo>
                  <a:cubicBezTo>
                    <a:pt x="9403" y="0"/>
                    <a:pt x="8533" y="329"/>
                    <a:pt x="7865" y="979"/>
                  </a:cubicBezTo>
                  <a:lnTo>
                    <a:pt x="1" y="8633"/>
                  </a:lnTo>
                  <a:cubicBezTo>
                    <a:pt x="1" y="8633"/>
                    <a:pt x="1125" y="10517"/>
                    <a:pt x="2751" y="10517"/>
                  </a:cubicBezTo>
                  <a:cubicBezTo>
                    <a:pt x="2909" y="10517"/>
                    <a:pt x="3072" y="10499"/>
                    <a:pt x="3239" y="10460"/>
                  </a:cubicBezTo>
                  <a:cubicBezTo>
                    <a:pt x="5022" y="10043"/>
                    <a:pt x="7391" y="8246"/>
                    <a:pt x="9308" y="6498"/>
                  </a:cubicBezTo>
                  <a:lnTo>
                    <a:pt x="13801" y="10027"/>
                  </a:lnTo>
                  <a:lnTo>
                    <a:pt x="18830" y="6118"/>
                  </a:lnTo>
                  <a:lnTo>
                    <a:pt x="12496" y="808"/>
                  </a:lnTo>
                  <a:cubicBezTo>
                    <a:pt x="11851" y="268"/>
                    <a:pt x="11062" y="0"/>
                    <a:pt x="10275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8002398" y="3214880"/>
              <a:ext cx="265666" cy="130754"/>
            </a:xfrm>
            <a:custGeom>
              <a:avLst/>
              <a:gdLst/>
              <a:ahLst/>
              <a:cxnLst/>
              <a:rect l="l" t="t" r="r" b="b"/>
              <a:pathLst>
                <a:path w="12073" h="5942" fill="none" extrusionOk="0">
                  <a:moveTo>
                    <a:pt x="12073" y="3391"/>
                  </a:moveTo>
                  <a:lnTo>
                    <a:pt x="9388" y="1140"/>
                  </a:lnTo>
                  <a:cubicBezTo>
                    <a:pt x="8028" y="1"/>
                    <a:pt x="6028" y="74"/>
                    <a:pt x="4757" y="1312"/>
                  </a:cubicBezTo>
                  <a:lnTo>
                    <a:pt x="0" y="5942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8196878" y="3088153"/>
              <a:ext cx="66719" cy="28981"/>
            </a:xfrm>
            <a:custGeom>
              <a:avLst/>
              <a:gdLst/>
              <a:ahLst/>
              <a:cxnLst/>
              <a:rect l="l" t="t" r="r" b="b"/>
              <a:pathLst>
                <a:path w="3032" h="1317" fill="none" extrusionOk="0">
                  <a:moveTo>
                    <a:pt x="1" y="0"/>
                  </a:moveTo>
                  <a:lnTo>
                    <a:pt x="3032" y="1317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8259658" y="3673795"/>
              <a:ext cx="100827" cy="42228"/>
            </a:xfrm>
            <a:custGeom>
              <a:avLst/>
              <a:gdLst/>
              <a:ahLst/>
              <a:cxnLst/>
              <a:rect l="l" t="t" r="r" b="b"/>
              <a:pathLst>
                <a:path w="4582" h="1919" fill="none" extrusionOk="0">
                  <a:moveTo>
                    <a:pt x="1" y="1"/>
                  </a:moveTo>
                  <a:cubicBezTo>
                    <a:pt x="1" y="1"/>
                    <a:pt x="1848" y="1919"/>
                    <a:pt x="4582" y="1799"/>
                  </a:cubicBez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8102345" y="2742983"/>
              <a:ext cx="117243" cy="127871"/>
            </a:xfrm>
            <a:custGeom>
              <a:avLst/>
              <a:gdLst/>
              <a:ahLst/>
              <a:cxnLst/>
              <a:rect l="l" t="t" r="r" b="b"/>
              <a:pathLst>
                <a:path w="5328" h="5811" fill="none" extrusionOk="0">
                  <a:moveTo>
                    <a:pt x="3203" y="0"/>
                  </a:moveTo>
                  <a:cubicBezTo>
                    <a:pt x="3203" y="0"/>
                    <a:pt x="1" y="1004"/>
                    <a:pt x="2511" y="5810"/>
                  </a:cubicBezTo>
                  <a:lnTo>
                    <a:pt x="5328" y="4187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8138829" y="3365152"/>
              <a:ext cx="98868" cy="77678"/>
            </a:xfrm>
            <a:custGeom>
              <a:avLst/>
              <a:gdLst/>
              <a:ahLst/>
              <a:cxnLst/>
              <a:rect l="l" t="t" r="r" b="b"/>
              <a:pathLst>
                <a:path w="4493" h="3530" fill="none" extrusionOk="0">
                  <a:moveTo>
                    <a:pt x="0" y="1"/>
                  </a:moveTo>
                  <a:lnTo>
                    <a:pt x="4493" y="3530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8237675" y="3739920"/>
              <a:ext cx="337205" cy="236070"/>
            </a:xfrm>
            <a:custGeom>
              <a:avLst/>
              <a:gdLst/>
              <a:ahLst/>
              <a:cxnLst/>
              <a:rect l="l" t="t" r="r" b="b"/>
              <a:pathLst>
                <a:path w="15324" h="10728" extrusionOk="0">
                  <a:moveTo>
                    <a:pt x="14067" y="1"/>
                  </a:moveTo>
                  <a:lnTo>
                    <a:pt x="1" y="3298"/>
                  </a:lnTo>
                  <a:lnTo>
                    <a:pt x="1381" y="10727"/>
                  </a:lnTo>
                  <a:lnTo>
                    <a:pt x="15323" y="6995"/>
                  </a:lnTo>
                  <a:lnTo>
                    <a:pt x="14067" y="1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8230238" y="3811216"/>
              <a:ext cx="390259" cy="373007"/>
            </a:xfrm>
            <a:custGeom>
              <a:avLst/>
              <a:gdLst/>
              <a:ahLst/>
              <a:cxnLst/>
              <a:rect l="l" t="t" r="r" b="b"/>
              <a:pathLst>
                <a:path w="17735" h="16951" extrusionOk="0">
                  <a:moveTo>
                    <a:pt x="16049" y="1"/>
                  </a:moveTo>
                  <a:lnTo>
                    <a:pt x="0" y="3499"/>
                  </a:lnTo>
                  <a:lnTo>
                    <a:pt x="2844" y="16951"/>
                  </a:lnTo>
                  <a:cubicBezTo>
                    <a:pt x="7876" y="14281"/>
                    <a:pt x="12840" y="11339"/>
                    <a:pt x="17735" y="8126"/>
                  </a:cubicBezTo>
                  <a:lnTo>
                    <a:pt x="160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4967226" y="2710812"/>
              <a:ext cx="477508" cy="1210011"/>
            </a:xfrm>
            <a:custGeom>
              <a:avLst/>
              <a:gdLst/>
              <a:ahLst/>
              <a:cxnLst/>
              <a:rect l="l" t="t" r="r" b="b"/>
              <a:pathLst>
                <a:path w="21700" h="54988" extrusionOk="0">
                  <a:moveTo>
                    <a:pt x="18268" y="0"/>
                  </a:moveTo>
                  <a:cubicBezTo>
                    <a:pt x="18083" y="0"/>
                    <a:pt x="17895" y="32"/>
                    <a:pt x="17707" y="97"/>
                  </a:cubicBezTo>
                  <a:lnTo>
                    <a:pt x="7819" y="19578"/>
                  </a:lnTo>
                  <a:lnTo>
                    <a:pt x="0" y="54987"/>
                  </a:lnTo>
                  <a:lnTo>
                    <a:pt x="11451" y="54987"/>
                  </a:lnTo>
                  <a:lnTo>
                    <a:pt x="13070" y="43763"/>
                  </a:lnTo>
                  <a:cubicBezTo>
                    <a:pt x="13070" y="43763"/>
                    <a:pt x="15922" y="41387"/>
                    <a:pt x="15922" y="34852"/>
                  </a:cubicBezTo>
                  <a:lnTo>
                    <a:pt x="15922" y="17148"/>
                  </a:lnTo>
                  <a:cubicBezTo>
                    <a:pt x="15922" y="17148"/>
                    <a:pt x="20340" y="10077"/>
                    <a:pt x="21052" y="6395"/>
                  </a:cubicBezTo>
                  <a:cubicBezTo>
                    <a:pt x="21700" y="3050"/>
                    <a:pt x="20095" y="0"/>
                    <a:pt x="18268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5166108" y="3077393"/>
              <a:ext cx="381523" cy="271850"/>
            </a:xfrm>
            <a:custGeom>
              <a:avLst/>
              <a:gdLst/>
              <a:ahLst/>
              <a:cxnLst/>
              <a:rect l="l" t="t" r="r" b="b"/>
              <a:pathLst>
                <a:path w="17338" h="12354" extrusionOk="0">
                  <a:moveTo>
                    <a:pt x="8801" y="0"/>
                  </a:moveTo>
                  <a:cubicBezTo>
                    <a:pt x="8292" y="0"/>
                    <a:pt x="7776" y="102"/>
                    <a:pt x="7282" y="316"/>
                  </a:cubicBezTo>
                  <a:lnTo>
                    <a:pt x="0" y="3477"/>
                  </a:lnTo>
                  <a:lnTo>
                    <a:pt x="3711" y="8653"/>
                  </a:lnTo>
                  <a:lnTo>
                    <a:pt x="9022" y="6546"/>
                  </a:lnTo>
                  <a:cubicBezTo>
                    <a:pt x="10362" y="8768"/>
                    <a:pt x="12122" y="11164"/>
                    <a:pt x="13714" y="12071"/>
                  </a:cubicBezTo>
                  <a:cubicBezTo>
                    <a:pt x="14069" y="12274"/>
                    <a:pt x="14435" y="12353"/>
                    <a:pt x="14793" y="12353"/>
                  </a:cubicBezTo>
                  <a:cubicBezTo>
                    <a:pt x="16129" y="12353"/>
                    <a:pt x="17338" y="11240"/>
                    <a:pt x="17338" y="11240"/>
                  </a:cubicBezTo>
                  <a:lnTo>
                    <a:pt x="12134" y="1953"/>
                  </a:lnTo>
                  <a:cubicBezTo>
                    <a:pt x="11439" y="712"/>
                    <a:pt x="10145" y="0"/>
                    <a:pt x="8801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5166108" y="3222186"/>
              <a:ext cx="414354" cy="231427"/>
            </a:xfrm>
            <a:custGeom>
              <a:avLst/>
              <a:gdLst/>
              <a:ahLst/>
              <a:cxnLst/>
              <a:rect l="l" t="t" r="r" b="b"/>
              <a:pathLst>
                <a:path w="18830" h="10517" extrusionOk="0">
                  <a:moveTo>
                    <a:pt x="8555" y="0"/>
                  </a:moveTo>
                  <a:cubicBezTo>
                    <a:pt x="7768" y="0"/>
                    <a:pt x="6979" y="268"/>
                    <a:pt x="6335" y="808"/>
                  </a:cubicBezTo>
                  <a:lnTo>
                    <a:pt x="0" y="6118"/>
                  </a:lnTo>
                  <a:lnTo>
                    <a:pt x="5030" y="10027"/>
                  </a:lnTo>
                  <a:lnTo>
                    <a:pt x="9522" y="6498"/>
                  </a:lnTo>
                  <a:cubicBezTo>
                    <a:pt x="11439" y="8246"/>
                    <a:pt x="13809" y="10043"/>
                    <a:pt x="15592" y="10460"/>
                  </a:cubicBezTo>
                  <a:cubicBezTo>
                    <a:pt x="15759" y="10499"/>
                    <a:pt x="15921" y="10517"/>
                    <a:pt x="16079" y="10517"/>
                  </a:cubicBezTo>
                  <a:cubicBezTo>
                    <a:pt x="17705" y="10517"/>
                    <a:pt x="18829" y="8633"/>
                    <a:pt x="18829" y="8633"/>
                  </a:cubicBezTo>
                  <a:lnTo>
                    <a:pt x="10966" y="979"/>
                  </a:lnTo>
                  <a:cubicBezTo>
                    <a:pt x="10297" y="329"/>
                    <a:pt x="9427" y="0"/>
                    <a:pt x="8555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5246404" y="3214880"/>
              <a:ext cx="265688" cy="130754"/>
            </a:xfrm>
            <a:custGeom>
              <a:avLst/>
              <a:gdLst/>
              <a:ahLst/>
              <a:cxnLst/>
              <a:rect l="l" t="t" r="r" b="b"/>
              <a:pathLst>
                <a:path w="12074" h="5942" fill="none" extrusionOk="0">
                  <a:moveTo>
                    <a:pt x="1" y="3391"/>
                  </a:moveTo>
                  <a:lnTo>
                    <a:pt x="2686" y="1140"/>
                  </a:lnTo>
                  <a:cubicBezTo>
                    <a:pt x="4044" y="1"/>
                    <a:pt x="6045" y="74"/>
                    <a:pt x="7317" y="1312"/>
                  </a:cubicBezTo>
                  <a:lnTo>
                    <a:pt x="12073" y="5942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5250849" y="3088153"/>
              <a:ext cx="66719" cy="28981"/>
            </a:xfrm>
            <a:custGeom>
              <a:avLst/>
              <a:gdLst/>
              <a:ahLst/>
              <a:cxnLst/>
              <a:rect l="l" t="t" r="r" b="b"/>
              <a:pathLst>
                <a:path w="3032" h="1317" fill="none" extrusionOk="0">
                  <a:moveTo>
                    <a:pt x="3032" y="0"/>
                  </a:moveTo>
                  <a:lnTo>
                    <a:pt x="1" y="1317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5153983" y="3673795"/>
              <a:ext cx="100827" cy="42228"/>
            </a:xfrm>
            <a:custGeom>
              <a:avLst/>
              <a:gdLst/>
              <a:ahLst/>
              <a:cxnLst/>
              <a:rect l="l" t="t" r="r" b="b"/>
              <a:pathLst>
                <a:path w="4582" h="1919" fill="none" extrusionOk="0">
                  <a:moveTo>
                    <a:pt x="4582" y="1"/>
                  </a:moveTo>
                  <a:cubicBezTo>
                    <a:pt x="4582" y="1"/>
                    <a:pt x="2734" y="1919"/>
                    <a:pt x="1" y="1799"/>
                  </a:cubicBez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5294859" y="2742983"/>
              <a:ext cx="117265" cy="127871"/>
            </a:xfrm>
            <a:custGeom>
              <a:avLst/>
              <a:gdLst/>
              <a:ahLst/>
              <a:cxnLst/>
              <a:rect l="l" t="t" r="r" b="b"/>
              <a:pathLst>
                <a:path w="5329" h="5811" fill="none" extrusionOk="0">
                  <a:moveTo>
                    <a:pt x="2126" y="0"/>
                  </a:moveTo>
                  <a:cubicBezTo>
                    <a:pt x="2126" y="0"/>
                    <a:pt x="5329" y="1004"/>
                    <a:pt x="2818" y="5810"/>
                  </a:cubicBezTo>
                  <a:lnTo>
                    <a:pt x="0" y="4187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5276771" y="3365152"/>
              <a:ext cx="98890" cy="77678"/>
            </a:xfrm>
            <a:custGeom>
              <a:avLst/>
              <a:gdLst/>
              <a:ahLst/>
              <a:cxnLst/>
              <a:rect l="l" t="t" r="r" b="b"/>
              <a:pathLst>
                <a:path w="4494" h="3530" fill="none" extrusionOk="0">
                  <a:moveTo>
                    <a:pt x="4493" y="1"/>
                  </a:moveTo>
                  <a:lnTo>
                    <a:pt x="1" y="3530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 rot="223929">
              <a:off x="4943418" y="3751537"/>
              <a:ext cx="337223" cy="121883"/>
            </a:xfrm>
            <a:custGeom>
              <a:avLst/>
              <a:gdLst/>
              <a:ahLst/>
              <a:cxnLst/>
              <a:rect l="l" t="t" r="r" b="b"/>
              <a:pathLst>
                <a:path w="15323" h="10728" extrusionOk="0">
                  <a:moveTo>
                    <a:pt x="1255" y="1"/>
                  </a:moveTo>
                  <a:lnTo>
                    <a:pt x="0" y="6995"/>
                  </a:lnTo>
                  <a:lnTo>
                    <a:pt x="13943" y="10727"/>
                  </a:lnTo>
                  <a:lnTo>
                    <a:pt x="15323" y="3298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4932767" y="3811568"/>
              <a:ext cx="351486" cy="316850"/>
            </a:xfrm>
            <a:custGeom>
              <a:avLst/>
              <a:gdLst/>
              <a:ahLst/>
              <a:cxnLst/>
              <a:rect l="l" t="t" r="r" b="b"/>
              <a:pathLst>
                <a:path w="15973" h="14399" extrusionOk="0">
                  <a:moveTo>
                    <a:pt x="1" y="1"/>
                  </a:moveTo>
                  <a:lnTo>
                    <a:pt x="1" y="1"/>
                  </a:lnTo>
                  <a:cubicBezTo>
                    <a:pt x="1061" y="1418"/>
                    <a:pt x="2168" y="2805"/>
                    <a:pt x="3326" y="4163"/>
                  </a:cubicBezTo>
                  <a:cubicBezTo>
                    <a:pt x="6472" y="7863"/>
                    <a:pt x="9930" y="11288"/>
                    <a:pt x="13662" y="14398"/>
                  </a:cubicBezTo>
                  <a:lnTo>
                    <a:pt x="15972" y="34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4409422" y="1072165"/>
              <a:ext cx="1178808" cy="811742"/>
            </a:xfrm>
            <a:custGeom>
              <a:avLst/>
              <a:gdLst/>
              <a:ahLst/>
              <a:cxnLst/>
              <a:rect l="l" t="t" r="r" b="b"/>
              <a:pathLst>
                <a:path w="53570" h="36889" extrusionOk="0">
                  <a:moveTo>
                    <a:pt x="26785" y="1"/>
                  </a:moveTo>
                  <a:cubicBezTo>
                    <a:pt x="19681" y="1"/>
                    <a:pt x="12868" y="1945"/>
                    <a:pt x="7845" y="5403"/>
                  </a:cubicBezTo>
                  <a:cubicBezTo>
                    <a:pt x="2822" y="8862"/>
                    <a:pt x="0" y="13553"/>
                    <a:pt x="0" y="18445"/>
                  </a:cubicBezTo>
                  <a:cubicBezTo>
                    <a:pt x="0" y="23336"/>
                    <a:pt x="2822" y="28027"/>
                    <a:pt x="7845" y="31487"/>
                  </a:cubicBezTo>
                  <a:cubicBezTo>
                    <a:pt x="12868" y="34945"/>
                    <a:pt x="19681" y="36888"/>
                    <a:pt x="26785" y="36888"/>
                  </a:cubicBezTo>
                  <a:cubicBezTo>
                    <a:pt x="33889" y="36888"/>
                    <a:pt x="40702" y="34945"/>
                    <a:pt x="45725" y="31487"/>
                  </a:cubicBezTo>
                  <a:cubicBezTo>
                    <a:pt x="50748" y="28027"/>
                    <a:pt x="53570" y="23336"/>
                    <a:pt x="53570" y="18445"/>
                  </a:cubicBezTo>
                  <a:cubicBezTo>
                    <a:pt x="53570" y="13553"/>
                    <a:pt x="50748" y="8862"/>
                    <a:pt x="45725" y="5403"/>
                  </a:cubicBezTo>
                  <a:cubicBezTo>
                    <a:pt x="40702" y="1945"/>
                    <a:pt x="33889" y="1"/>
                    <a:pt x="267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5156843" y="1641897"/>
              <a:ext cx="415520" cy="457022"/>
            </a:xfrm>
            <a:custGeom>
              <a:avLst/>
              <a:gdLst/>
              <a:ahLst/>
              <a:cxnLst/>
              <a:rect l="l" t="t" r="r" b="b"/>
              <a:pathLst>
                <a:path w="18883" h="20769" extrusionOk="0">
                  <a:moveTo>
                    <a:pt x="12199" y="1"/>
                  </a:moveTo>
                  <a:lnTo>
                    <a:pt x="0" y="5638"/>
                  </a:lnTo>
                  <a:lnTo>
                    <a:pt x="18883" y="20769"/>
                  </a:lnTo>
                  <a:lnTo>
                    <a:pt x="121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4564579" y="1072165"/>
              <a:ext cx="1178852" cy="811742"/>
            </a:xfrm>
            <a:custGeom>
              <a:avLst/>
              <a:gdLst/>
              <a:ahLst/>
              <a:cxnLst/>
              <a:rect l="l" t="t" r="r" b="b"/>
              <a:pathLst>
                <a:path w="53572" h="36889" extrusionOk="0">
                  <a:moveTo>
                    <a:pt x="26786" y="1"/>
                  </a:moveTo>
                  <a:cubicBezTo>
                    <a:pt x="19683" y="1"/>
                    <a:pt x="12869" y="1945"/>
                    <a:pt x="7846" y="5403"/>
                  </a:cubicBezTo>
                  <a:cubicBezTo>
                    <a:pt x="2822" y="8862"/>
                    <a:pt x="1" y="13553"/>
                    <a:pt x="1" y="18445"/>
                  </a:cubicBezTo>
                  <a:cubicBezTo>
                    <a:pt x="1" y="23336"/>
                    <a:pt x="2822" y="28027"/>
                    <a:pt x="7846" y="31487"/>
                  </a:cubicBezTo>
                  <a:cubicBezTo>
                    <a:pt x="12869" y="34945"/>
                    <a:pt x="19683" y="36888"/>
                    <a:pt x="26786" y="36888"/>
                  </a:cubicBezTo>
                  <a:cubicBezTo>
                    <a:pt x="33890" y="36888"/>
                    <a:pt x="40702" y="34945"/>
                    <a:pt x="45726" y="31487"/>
                  </a:cubicBezTo>
                  <a:cubicBezTo>
                    <a:pt x="50749" y="28027"/>
                    <a:pt x="53572" y="23336"/>
                    <a:pt x="53572" y="18445"/>
                  </a:cubicBezTo>
                  <a:cubicBezTo>
                    <a:pt x="53572" y="13553"/>
                    <a:pt x="50749" y="8862"/>
                    <a:pt x="45726" y="5403"/>
                  </a:cubicBezTo>
                  <a:cubicBezTo>
                    <a:pt x="40702" y="1945"/>
                    <a:pt x="33890" y="1"/>
                    <a:pt x="26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5312001" y="1641897"/>
              <a:ext cx="415542" cy="457022"/>
            </a:xfrm>
            <a:custGeom>
              <a:avLst/>
              <a:gdLst/>
              <a:ahLst/>
              <a:cxnLst/>
              <a:rect l="l" t="t" r="r" b="b"/>
              <a:pathLst>
                <a:path w="18884" h="20769" extrusionOk="0">
                  <a:moveTo>
                    <a:pt x="12199" y="1"/>
                  </a:moveTo>
                  <a:lnTo>
                    <a:pt x="1" y="5638"/>
                  </a:lnTo>
                  <a:lnTo>
                    <a:pt x="18884" y="20769"/>
                  </a:lnTo>
                  <a:lnTo>
                    <a:pt x="121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6848962" y="1478048"/>
              <a:ext cx="676038" cy="507567"/>
            </a:xfrm>
            <a:custGeom>
              <a:avLst/>
              <a:gdLst/>
              <a:ahLst/>
              <a:cxnLst/>
              <a:rect l="l" t="t" r="r" b="b"/>
              <a:pathLst>
                <a:path w="30722" h="23066" extrusionOk="0">
                  <a:moveTo>
                    <a:pt x="8211" y="0"/>
                  </a:moveTo>
                  <a:cubicBezTo>
                    <a:pt x="3676" y="0"/>
                    <a:pt x="0" y="3676"/>
                    <a:pt x="0" y="8210"/>
                  </a:cubicBezTo>
                  <a:lnTo>
                    <a:pt x="0" y="14855"/>
                  </a:lnTo>
                  <a:cubicBezTo>
                    <a:pt x="0" y="19389"/>
                    <a:pt x="3676" y="23066"/>
                    <a:pt x="8211" y="23066"/>
                  </a:cubicBezTo>
                  <a:lnTo>
                    <a:pt x="22510" y="23066"/>
                  </a:lnTo>
                  <a:cubicBezTo>
                    <a:pt x="27044" y="23066"/>
                    <a:pt x="30721" y="19389"/>
                    <a:pt x="30721" y="14853"/>
                  </a:cubicBezTo>
                  <a:lnTo>
                    <a:pt x="30721" y="8210"/>
                  </a:lnTo>
                  <a:cubicBezTo>
                    <a:pt x="30721" y="3676"/>
                    <a:pt x="27045" y="0"/>
                    <a:pt x="225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7029975" y="1889827"/>
              <a:ext cx="314011" cy="204448"/>
            </a:xfrm>
            <a:custGeom>
              <a:avLst/>
              <a:gdLst/>
              <a:ahLst/>
              <a:cxnLst/>
              <a:rect l="l" t="t" r="r" b="b"/>
              <a:pathLst>
                <a:path w="14270" h="9291" extrusionOk="0">
                  <a:moveTo>
                    <a:pt x="0" y="1"/>
                  </a:moveTo>
                  <a:lnTo>
                    <a:pt x="3568" y="4645"/>
                  </a:lnTo>
                  <a:lnTo>
                    <a:pt x="7135" y="9290"/>
                  </a:lnTo>
                  <a:lnTo>
                    <a:pt x="10702" y="4645"/>
                  </a:lnTo>
                  <a:lnTo>
                    <a:pt x="142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6959163" y="1686479"/>
              <a:ext cx="94225" cy="90661"/>
            </a:xfrm>
            <a:custGeom>
              <a:avLst/>
              <a:gdLst/>
              <a:ahLst/>
              <a:cxnLst/>
              <a:rect l="l" t="t" r="r" b="b"/>
              <a:pathLst>
                <a:path w="4282" h="4120" extrusionOk="0">
                  <a:moveTo>
                    <a:pt x="2222" y="1"/>
                  </a:moveTo>
                  <a:cubicBezTo>
                    <a:pt x="1389" y="1"/>
                    <a:pt x="638" y="503"/>
                    <a:pt x="319" y="1272"/>
                  </a:cubicBezTo>
                  <a:cubicBezTo>
                    <a:pt x="0" y="2042"/>
                    <a:pt x="177" y="2927"/>
                    <a:pt x="766" y="3516"/>
                  </a:cubicBezTo>
                  <a:cubicBezTo>
                    <a:pt x="1160" y="3910"/>
                    <a:pt x="1687" y="4120"/>
                    <a:pt x="2223" y="4120"/>
                  </a:cubicBezTo>
                  <a:cubicBezTo>
                    <a:pt x="2488" y="4120"/>
                    <a:pt x="2756" y="4069"/>
                    <a:pt x="3010" y="3963"/>
                  </a:cubicBezTo>
                  <a:cubicBezTo>
                    <a:pt x="3780" y="3644"/>
                    <a:pt x="4282" y="2893"/>
                    <a:pt x="4282" y="2060"/>
                  </a:cubicBezTo>
                  <a:cubicBezTo>
                    <a:pt x="4282" y="922"/>
                    <a:pt x="3360" y="1"/>
                    <a:pt x="2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7141650" y="1686479"/>
              <a:ext cx="90639" cy="90661"/>
            </a:xfrm>
            <a:custGeom>
              <a:avLst/>
              <a:gdLst/>
              <a:ahLst/>
              <a:cxnLst/>
              <a:rect l="l" t="t" r="r" b="b"/>
              <a:pathLst>
                <a:path w="4119" h="4120" extrusionOk="0">
                  <a:moveTo>
                    <a:pt x="2060" y="1"/>
                  </a:moveTo>
                  <a:cubicBezTo>
                    <a:pt x="922" y="1"/>
                    <a:pt x="1" y="922"/>
                    <a:pt x="1" y="2060"/>
                  </a:cubicBezTo>
                  <a:cubicBezTo>
                    <a:pt x="1" y="3197"/>
                    <a:pt x="922" y="4120"/>
                    <a:pt x="2060" y="4120"/>
                  </a:cubicBezTo>
                  <a:cubicBezTo>
                    <a:pt x="3197" y="4120"/>
                    <a:pt x="4119" y="3197"/>
                    <a:pt x="4119" y="2060"/>
                  </a:cubicBezTo>
                  <a:cubicBezTo>
                    <a:pt x="4119" y="922"/>
                    <a:pt x="3197" y="1"/>
                    <a:pt x="20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7316986" y="1686479"/>
              <a:ext cx="94203" cy="90661"/>
            </a:xfrm>
            <a:custGeom>
              <a:avLst/>
              <a:gdLst/>
              <a:ahLst/>
              <a:cxnLst/>
              <a:rect l="l" t="t" r="r" b="b"/>
              <a:pathLst>
                <a:path w="4281" h="4120" extrusionOk="0">
                  <a:moveTo>
                    <a:pt x="2222" y="1"/>
                  </a:moveTo>
                  <a:cubicBezTo>
                    <a:pt x="1389" y="1"/>
                    <a:pt x="639" y="503"/>
                    <a:pt x="320" y="1272"/>
                  </a:cubicBezTo>
                  <a:cubicBezTo>
                    <a:pt x="1" y="2042"/>
                    <a:pt x="177" y="2927"/>
                    <a:pt x="766" y="3516"/>
                  </a:cubicBezTo>
                  <a:cubicBezTo>
                    <a:pt x="1160" y="3910"/>
                    <a:pt x="1687" y="4120"/>
                    <a:pt x="2223" y="4120"/>
                  </a:cubicBezTo>
                  <a:cubicBezTo>
                    <a:pt x="2488" y="4120"/>
                    <a:pt x="2755" y="4069"/>
                    <a:pt x="3009" y="3963"/>
                  </a:cubicBezTo>
                  <a:cubicBezTo>
                    <a:pt x="3779" y="3644"/>
                    <a:pt x="4281" y="2893"/>
                    <a:pt x="4281" y="2060"/>
                  </a:cubicBezTo>
                  <a:cubicBezTo>
                    <a:pt x="4281" y="922"/>
                    <a:pt x="3359" y="1"/>
                    <a:pt x="2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5974087" y="1467551"/>
              <a:ext cx="327082" cy="131964"/>
            </a:xfrm>
            <a:custGeom>
              <a:avLst/>
              <a:gdLst/>
              <a:ahLst/>
              <a:cxnLst/>
              <a:rect l="l" t="t" r="r" b="b"/>
              <a:pathLst>
                <a:path w="14864" h="5997" extrusionOk="0">
                  <a:moveTo>
                    <a:pt x="0" y="0"/>
                  </a:moveTo>
                  <a:lnTo>
                    <a:pt x="0" y="5996"/>
                  </a:lnTo>
                  <a:lnTo>
                    <a:pt x="14863" y="5996"/>
                  </a:lnTo>
                  <a:lnTo>
                    <a:pt x="148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5974087" y="1356580"/>
              <a:ext cx="588128" cy="34020"/>
            </a:xfrm>
            <a:custGeom>
              <a:avLst/>
              <a:gdLst/>
              <a:ahLst/>
              <a:cxnLst/>
              <a:rect l="l" t="t" r="r" b="b"/>
              <a:pathLst>
                <a:path w="26727" h="1546" extrusionOk="0">
                  <a:moveTo>
                    <a:pt x="0" y="0"/>
                  </a:moveTo>
                  <a:lnTo>
                    <a:pt x="0" y="1545"/>
                  </a:lnTo>
                  <a:lnTo>
                    <a:pt x="26727" y="1545"/>
                  </a:lnTo>
                  <a:lnTo>
                    <a:pt x="26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8385769" y="1977429"/>
              <a:ext cx="222295" cy="45704"/>
            </a:xfrm>
            <a:custGeom>
              <a:avLst/>
              <a:gdLst/>
              <a:ahLst/>
              <a:cxnLst/>
              <a:rect l="l" t="t" r="r" b="b"/>
              <a:pathLst>
                <a:path w="10102" h="2077" extrusionOk="0">
                  <a:moveTo>
                    <a:pt x="0" y="1"/>
                  </a:moveTo>
                  <a:lnTo>
                    <a:pt x="0" y="2076"/>
                  </a:lnTo>
                  <a:lnTo>
                    <a:pt x="10101" y="2076"/>
                  </a:lnTo>
                  <a:lnTo>
                    <a:pt x="101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8146333" y="1843331"/>
              <a:ext cx="461731" cy="85467"/>
            </a:xfrm>
            <a:custGeom>
              <a:avLst/>
              <a:gdLst/>
              <a:ahLst/>
              <a:cxnLst/>
              <a:rect l="l" t="t" r="r" b="b"/>
              <a:pathLst>
                <a:path w="20983" h="3884" extrusionOk="0">
                  <a:moveTo>
                    <a:pt x="0" y="0"/>
                  </a:moveTo>
                  <a:lnTo>
                    <a:pt x="0" y="3883"/>
                  </a:lnTo>
                  <a:lnTo>
                    <a:pt x="20982" y="3883"/>
                  </a:lnTo>
                  <a:lnTo>
                    <a:pt x="209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963125" y="3868075"/>
              <a:ext cx="60125" cy="55375"/>
            </a:xfrm>
            <a:custGeom>
              <a:avLst/>
              <a:gdLst/>
              <a:ahLst/>
              <a:cxnLst/>
              <a:rect l="l" t="t" r="r" b="b"/>
              <a:pathLst>
                <a:path w="2405" h="2215" extrusionOk="0">
                  <a:moveTo>
                    <a:pt x="548" y="0"/>
                  </a:moveTo>
                  <a:lnTo>
                    <a:pt x="0" y="2167"/>
                  </a:lnTo>
                  <a:lnTo>
                    <a:pt x="2405" y="22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pic>
        <p:nvPicPr>
          <p:cNvPr id="1030" name="Picture 6" descr="Penn State Logo - GBSN">
            <a:extLst>
              <a:ext uri="{FF2B5EF4-FFF2-40B4-BE49-F238E27FC236}">
                <a16:creationId xmlns:a16="http://schemas.microsoft.com/office/drawing/2014/main" id="{C8DD8986-7E18-DF44-8BAF-CDC59B032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048" y="4617854"/>
            <a:ext cx="1522409" cy="52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2"/>
          <p:cNvSpPr txBox="1">
            <a:spLocks noGrp="1"/>
          </p:cNvSpPr>
          <p:nvPr>
            <p:ph type="body" idx="1"/>
          </p:nvPr>
        </p:nvSpPr>
        <p:spPr>
          <a:xfrm>
            <a:off x="726736" y="1026988"/>
            <a:ext cx="7377000" cy="393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en-US" sz="1800" dirty="0"/>
              <a:t>Democratic theory, knowledgeable citizen and Internet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050" dirty="0"/>
          </a:p>
        </p:txBody>
      </p:sp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428542" y="527750"/>
            <a:ext cx="7085143" cy="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The rise of Internet and information capacity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A70228-E161-CB46-AADD-51ED920C2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00" y="1438861"/>
            <a:ext cx="3491600" cy="3527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oppy Disk">
            <a:extLst>
              <a:ext uri="{FF2B5EF4-FFF2-40B4-BE49-F238E27FC236}">
                <a16:creationId xmlns:a16="http://schemas.microsoft.com/office/drawing/2014/main" id="{918A0BA9-C386-F340-9E8A-2F2E43D12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00" y="1810849"/>
            <a:ext cx="1886614" cy="11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ony USB Pen Drive">
            <a:extLst>
              <a:ext uri="{FF2B5EF4-FFF2-40B4-BE49-F238E27FC236}">
                <a16:creationId xmlns:a16="http://schemas.microsoft.com/office/drawing/2014/main" id="{256B8FC8-0638-6B4D-BB61-60FA5D31F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6" y="3315857"/>
            <a:ext cx="1288462" cy="160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loud Servers &amp; Desktops - Technology and Beyond">
            <a:extLst>
              <a:ext uri="{FF2B5EF4-FFF2-40B4-BE49-F238E27FC236}">
                <a16:creationId xmlns:a16="http://schemas.microsoft.com/office/drawing/2014/main" id="{A932F965-E5ED-A747-BA0D-32E58E708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186" y="1962509"/>
            <a:ext cx="24003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056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2"/>
          <p:cNvSpPr txBox="1">
            <a:spLocks noGrp="1"/>
          </p:cNvSpPr>
          <p:nvPr>
            <p:ph type="body" idx="1"/>
          </p:nvPr>
        </p:nvSpPr>
        <p:spPr>
          <a:xfrm>
            <a:off x="726736" y="1026988"/>
            <a:ext cx="7377000" cy="393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en-US" sz="1800" dirty="0"/>
              <a:t>But people are not always consuming political information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050" dirty="0"/>
          </a:p>
        </p:txBody>
      </p:sp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428542" y="527750"/>
            <a:ext cx="7085143" cy="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The rise of Internet and information capacity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257A398-DC80-B346-AF72-8EF17F22E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831" y="1503261"/>
            <a:ext cx="3734337" cy="3463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Google Shape;431;p32">
            <a:extLst>
              <a:ext uri="{FF2B5EF4-FFF2-40B4-BE49-F238E27FC236}">
                <a16:creationId xmlns:a16="http://schemas.microsoft.com/office/drawing/2014/main" id="{66DB375D-4A6A-8B49-96D9-1B4A24B45E06}"/>
              </a:ext>
            </a:extLst>
          </p:cNvPr>
          <p:cNvSpPr txBox="1">
            <a:spLocks/>
          </p:cNvSpPr>
          <p:nvPr/>
        </p:nvSpPr>
        <p:spPr>
          <a:xfrm>
            <a:off x="6578377" y="4584884"/>
            <a:ext cx="1367138" cy="38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/>
              <a:t>Source: </a:t>
            </a:r>
            <a:r>
              <a:rPr lang="en-US" dirty="0">
                <a:hlinkClick r:id="rId4"/>
              </a:rPr>
              <a:t>Statista</a:t>
            </a:r>
            <a:endParaRPr lang="en-US" dirty="0"/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400" dirty="0"/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400" dirty="0"/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400" dirty="0"/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dirty="0"/>
          </a:p>
          <a:p>
            <a:pPr marL="0" indent="0">
              <a:buClr>
                <a:schemeClr val="dk1"/>
              </a:buClr>
              <a:buSzPts val="1100"/>
              <a:buFont typeface="DM Sans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6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2"/>
          <p:cNvSpPr txBox="1">
            <a:spLocks noGrp="1"/>
          </p:cNvSpPr>
          <p:nvPr>
            <p:ph type="body" idx="1"/>
          </p:nvPr>
        </p:nvSpPr>
        <p:spPr>
          <a:xfrm>
            <a:off x="726736" y="1055340"/>
            <a:ext cx="5317255" cy="393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en-US" sz="1600" dirty="0"/>
              <a:t>Active information seeking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00" dirty="0"/>
              <a:t>Uses &amp; gratification</a:t>
            </a:r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dirty="0"/>
              <a:t>Surveillance</a:t>
            </a:r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dirty="0"/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600" dirty="0"/>
              <a:t>Passive information seeking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00" dirty="0"/>
              <a:t>Incidental (news) exposure: Individual exposure to information that people encounter without actively seeking for it  (</a:t>
            </a:r>
            <a:r>
              <a:rPr lang="en-US" sz="1400" dirty="0" err="1"/>
              <a:t>Nanz</a:t>
            </a:r>
            <a:r>
              <a:rPr lang="en-US" sz="1400" dirty="0"/>
              <a:t> &amp; </a:t>
            </a:r>
            <a:r>
              <a:rPr lang="en-US" sz="1400" dirty="0" err="1"/>
              <a:t>Matthes</a:t>
            </a:r>
            <a:r>
              <a:rPr lang="en-US" sz="1400" dirty="0"/>
              <a:t>, 2020)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00" dirty="0"/>
              <a:t>What have changed about incidental exposure on digital media (Weeks &amp; Lane, 2020):</a:t>
            </a:r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dirty="0"/>
              <a:t>Curated flow of news</a:t>
            </a:r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dirty="0"/>
              <a:t>Network media logic</a:t>
            </a:r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dirty="0"/>
              <a:t>Opportunity cost</a:t>
            </a:r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400" dirty="0"/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400" dirty="0"/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400" dirty="0"/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/>
          </a:p>
        </p:txBody>
      </p:sp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428542" y="527750"/>
            <a:ext cx="7085143" cy="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Active/Passive information seeking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3C6B034-D4EB-5447-94C8-41DB46571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04"/>
          <a:stretch/>
        </p:blipFill>
        <p:spPr>
          <a:xfrm>
            <a:off x="3837035" y="3571100"/>
            <a:ext cx="2549613" cy="1239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2D0F54-2644-0748-A60D-5B44C684E6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82" b="8362"/>
          <a:stretch/>
        </p:blipFill>
        <p:spPr>
          <a:xfrm>
            <a:off x="6599842" y="332912"/>
            <a:ext cx="2373273" cy="447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548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2"/>
          <p:cNvSpPr txBox="1">
            <a:spLocks noGrp="1"/>
          </p:cNvSpPr>
          <p:nvPr>
            <p:ph type="body" idx="1"/>
          </p:nvPr>
        </p:nvSpPr>
        <p:spPr>
          <a:xfrm>
            <a:off x="726736" y="983936"/>
            <a:ext cx="7378577" cy="4138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en-US" sz="1600" dirty="0"/>
              <a:t>(Possible) Theoretical foundation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00" dirty="0"/>
              <a:t>Passive learning: a lack of motivation to learn (Krugman and Hartley, 1970)</a:t>
            </a:r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dirty="0"/>
              <a:t>While this explanation fits when individuals only briefly glance at content, it may not explain other situations in which individuals focus their attention on incidentally encountered content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00" dirty="0"/>
              <a:t>Rational choice theory (Downs, 1957)</a:t>
            </a:r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dirty="0"/>
              <a:t>It is rational for citizens to expend as few resources as possible obtaining the political information they need to figure out who to vote for; and news is more ‘freely’ available </a:t>
            </a:r>
            <a:endParaRPr lang="en-US" sz="1400" dirty="0"/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600" dirty="0"/>
              <a:t>Confusion?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00" dirty="0"/>
              <a:t>Scenario 1: Passive scanning of information</a:t>
            </a:r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dirty="0"/>
              <a:t>When individuals briefly glimpse at an incidentally encountered headline or scroll past information someone stumbled upon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00" dirty="0"/>
              <a:t>Scenario 2: Intentional processing of incidentally encountered information</a:t>
            </a:r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dirty="0"/>
              <a:t>When individuals read a full article after clicking on an incidentally encountered link as the same phenomenon 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600" dirty="0"/>
              <a:t>(Possible) Outcome: 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00" dirty="0"/>
              <a:t>Positive: political knowledge; civic participation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00" dirty="0"/>
              <a:t>Neutral: No significant relationship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00" dirty="0"/>
              <a:t>Negative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/>
          </a:p>
        </p:txBody>
      </p:sp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428542" y="527750"/>
            <a:ext cx="6463707" cy="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What is incidental (news) exposure (or not)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223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428542" y="364797"/>
            <a:ext cx="6988722" cy="600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/>
              <a:t>Political Incidental News Exposure (PINE) model</a:t>
            </a:r>
            <a:br>
              <a:rPr lang="en-US" sz="2000" dirty="0"/>
            </a:br>
            <a:r>
              <a:rPr lang="en-US" sz="2000" dirty="0"/>
              <a:t>(</a:t>
            </a:r>
            <a:r>
              <a:rPr lang="en-US" sz="2000" dirty="0" err="1"/>
              <a:t>Matthes</a:t>
            </a:r>
            <a:r>
              <a:rPr lang="en-US" sz="2000" dirty="0"/>
              <a:t>  et al., 2020)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9D8F4E-850C-BC4A-AA0D-28C540CE0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979DB4A-4845-FB43-8AA7-3ADFCE47F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225" y="1014157"/>
            <a:ext cx="5937549" cy="397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6836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2"/>
          <p:cNvSpPr txBox="1">
            <a:spLocks noGrp="1"/>
          </p:cNvSpPr>
          <p:nvPr>
            <p:ph type="body" idx="1"/>
          </p:nvPr>
        </p:nvSpPr>
        <p:spPr>
          <a:xfrm>
            <a:off x="726736" y="983936"/>
            <a:ext cx="7743527" cy="4068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en-US" sz="1600" dirty="0"/>
              <a:t>Individuals possess a </a:t>
            </a:r>
            <a:r>
              <a:rPr lang="en-US" sz="1600" b="1" i="1" dirty="0"/>
              <a:t>processing goal </a:t>
            </a:r>
            <a:r>
              <a:rPr lang="en-US" sz="1600" dirty="0"/>
              <a:t>at all times during media reception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00" dirty="0"/>
              <a:t>A processing goal is the purpose of an individual to cognitively engage with content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00" dirty="0"/>
              <a:t>Processing goals need to be understood as dynamic, as they may constantly change during reception 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600" dirty="0"/>
              <a:t>During reception, individuals constantly engage in </a:t>
            </a:r>
            <a:r>
              <a:rPr lang="en-US" sz="1600" b="1" i="1" dirty="0"/>
              <a:t>relevance appraisal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00" dirty="0"/>
              <a:t>When individuals encounter information online, they permanently check whether the information at hand is relevant 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600" dirty="0"/>
              <a:t>Two levels of incidental exposure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00" dirty="0"/>
              <a:t>First-level: Passive scanning of information: lack a motivational driver they opt for scanning content with low engagement (passive learning)</a:t>
            </a:r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dirty="0"/>
              <a:t>Individuals encounter content that does not align with their processing goal</a:t>
            </a:r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dirty="0"/>
              <a:t>Individuals appraise this content as irrelevant 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00" dirty="0"/>
              <a:t>Second: Intentional processing of incidentally encountered information</a:t>
            </a:r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dirty="0"/>
              <a:t>Individuals regard incidentally encountered information as relevant</a:t>
            </a:r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dirty="0"/>
              <a:t>Individuals shift their cognitive resources toward incidentally encountered information 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600" dirty="0"/>
              <a:t>Two types of incidental exposure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00" dirty="0"/>
              <a:t>Intention-based: political vs. non-political purpose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00" dirty="0"/>
              <a:t>Topic-based: different political topics</a:t>
            </a:r>
          </a:p>
          <a:p>
            <a:pPr marL="171450" indent="-171450">
              <a:buClr>
                <a:schemeClr val="dk1"/>
              </a:buClr>
              <a:buSzPts val="1100"/>
            </a:pPr>
            <a:endParaRPr lang="en-US" sz="1400" dirty="0"/>
          </a:p>
          <a:p>
            <a:pPr marL="1543050" lvl="3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400" dirty="0"/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400" dirty="0"/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/>
          </a:p>
        </p:txBody>
      </p:sp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413647" y="381255"/>
            <a:ext cx="6988722" cy="674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Political Incidental News Exposure (PINE) model</a:t>
            </a:r>
            <a:br>
              <a:rPr lang="en-US" sz="2000" dirty="0"/>
            </a:br>
            <a:r>
              <a:rPr lang="en-US" sz="2000" dirty="0"/>
              <a:t>(</a:t>
            </a:r>
            <a:r>
              <a:rPr lang="en-US" sz="2000" dirty="0" err="1"/>
              <a:t>Matthes</a:t>
            </a:r>
            <a:r>
              <a:rPr lang="en-US" sz="2000" dirty="0"/>
              <a:t> et al., 2020)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5546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428542" y="527750"/>
            <a:ext cx="7147287" cy="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/>
              <a:t>What might influence incidental (news) exposure (Weeks, 2020)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0477D6CC-6486-B849-B6DD-8F3452505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257" y="1128457"/>
            <a:ext cx="4899486" cy="3945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0761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E4AD34-0A76-AA48-8D8A-EABA9A1E2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3525" y="1057685"/>
            <a:ext cx="7793806" cy="2218176"/>
          </a:xfrm>
        </p:spPr>
        <p:txBody>
          <a:bodyPr lIns="91440"/>
          <a:lstStyle/>
          <a:p>
            <a:r>
              <a:rPr lang="en-US" dirty="0"/>
              <a:t>Downs, A. (1957).  </a:t>
            </a:r>
            <a:r>
              <a:rPr lang="en-US" i="1" dirty="0"/>
              <a:t>An Economic Theory of Democracy. </a:t>
            </a:r>
            <a:r>
              <a:rPr lang="en-US" dirty="0"/>
              <a:t>Harper and Row</a:t>
            </a:r>
          </a:p>
          <a:p>
            <a:r>
              <a:rPr lang="en-US" dirty="0"/>
              <a:t>Krugman, H. E., &amp; Hartley, E. L. (1970). Passive learning from television. </a:t>
            </a:r>
            <a:r>
              <a:rPr lang="en-US" i="1" dirty="0"/>
              <a:t>Public Opinion Quarterly</a:t>
            </a:r>
            <a:r>
              <a:rPr lang="en-US" dirty="0"/>
              <a:t>, </a:t>
            </a:r>
            <a:r>
              <a:rPr lang="en-US" i="1" dirty="0"/>
              <a:t>34</a:t>
            </a:r>
            <a:r>
              <a:rPr lang="en-US" dirty="0"/>
              <a:t>(2), 184-190. </a:t>
            </a:r>
            <a:r>
              <a:rPr lang="en-US" u="sng" dirty="0">
                <a:hlinkClick r:id="rId3"/>
              </a:rPr>
              <a:t>https://doi.org/10.1086/267788</a:t>
            </a:r>
            <a:endParaRPr lang="en-US" dirty="0"/>
          </a:p>
          <a:p>
            <a:r>
              <a:rPr lang="en-US" dirty="0" err="1"/>
              <a:t>Matthes</a:t>
            </a:r>
            <a:r>
              <a:rPr lang="en-US" dirty="0"/>
              <a:t>, J., </a:t>
            </a:r>
            <a:r>
              <a:rPr lang="en-US" dirty="0" err="1"/>
              <a:t>Nanz</a:t>
            </a:r>
            <a:r>
              <a:rPr lang="en-US" dirty="0"/>
              <a:t>, A., </a:t>
            </a:r>
            <a:r>
              <a:rPr lang="en-US" dirty="0" err="1"/>
              <a:t>Stubenvoll</a:t>
            </a:r>
            <a:r>
              <a:rPr lang="en-US" dirty="0"/>
              <a:t>, M., &amp; </a:t>
            </a:r>
            <a:r>
              <a:rPr lang="en-US" dirty="0" err="1"/>
              <a:t>Heiss</a:t>
            </a:r>
            <a:r>
              <a:rPr lang="en-US" dirty="0"/>
              <a:t>, R. (2020). Processing news on social media. The political incidental news exposure model (PINE). </a:t>
            </a:r>
            <a:r>
              <a:rPr lang="en-US" i="1" dirty="0"/>
              <a:t>Journalism</a:t>
            </a:r>
            <a:r>
              <a:rPr lang="en-US" dirty="0"/>
              <a:t>, </a:t>
            </a:r>
            <a:r>
              <a:rPr lang="en-US" i="1" dirty="0"/>
              <a:t>21</a:t>
            </a:r>
            <a:r>
              <a:rPr lang="en-US" dirty="0"/>
              <a:t>(8), 1031-1048. </a:t>
            </a:r>
            <a:r>
              <a:rPr lang="en-US" u="sng" dirty="0">
                <a:hlinkClick r:id="rId4"/>
              </a:rPr>
              <a:t>https://doi.org/10.1177/1464884920915371</a:t>
            </a:r>
            <a:endParaRPr lang="en-US" dirty="0"/>
          </a:p>
          <a:p>
            <a:r>
              <a:rPr lang="en-US" dirty="0" err="1"/>
              <a:t>Nanz</a:t>
            </a:r>
            <a:r>
              <a:rPr lang="en-US" dirty="0"/>
              <a:t>, A., &amp; </a:t>
            </a:r>
            <a:r>
              <a:rPr lang="en-US" dirty="0" err="1"/>
              <a:t>Matthes</a:t>
            </a:r>
            <a:r>
              <a:rPr lang="en-US" dirty="0"/>
              <a:t>, J. (2020). Learning from incidental exposure to political information in online environments. </a:t>
            </a:r>
            <a:r>
              <a:rPr lang="en-US" i="1" dirty="0"/>
              <a:t>Journal of Communication</a:t>
            </a:r>
            <a:r>
              <a:rPr lang="en-US" dirty="0"/>
              <a:t>, </a:t>
            </a:r>
            <a:r>
              <a:rPr lang="en-US" i="1" dirty="0"/>
              <a:t>70</a:t>
            </a:r>
            <a:r>
              <a:rPr lang="en-US" dirty="0"/>
              <a:t>(6), 769-793. </a:t>
            </a:r>
            <a:r>
              <a:rPr lang="en-US" u="sng" dirty="0">
                <a:hlinkClick r:id="rId5"/>
              </a:rPr>
              <a:t>https://doi.org/10.1093/joc/jqaa031</a:t>
            </a:r>
            <a:endParaRPr lang="en-US" dirty="0"/>
          </a:p>
          <a:p>
            <a:r>
              <a:rPr lang="en-US" dirty="0"/>
              <a:t>Weeks, B. E., &amp; Lane, D. S. (2020). The ecology of incidental exposure to news in digital media environments. </a:t>
            </a:r>
            <a:r>
              <a:rPr lang="en-US" i="1" dirty="0"/>
              <a:t>Journalism</a:t>
            </a:r>
            <a:r>
              <a:rPr lang="en-US" dirty="0"/>
              <a:t>, </a:t>
            </a:r>
            <a:r>
              <a:rPr lang="en-US" i="1" dirty="0"/>
              <a:t>21</a:t>
            </a:r>
            <a:r>
              <a:rPr lang="en-US" dirty="0"/>
              <a:t>(8), 1119-1135. </a:t>
            </a:r>
            <a:r>
              <a:rPr lang="en-US" u="sng" dirty="0">
                <a:hlinkClick r:id="rId6"/>
              </a:rPr>
              <a:t>https://doi.org/10.1177/1464884920915354</a:t>
            </a:r>
            <a:endParaRPr lang="en-US" dirty="0"/>
          </a:p>
          <a:p>
            <a:pPr marL="15240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37E163-B3BF-2146-B962-2BA5C44B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079564538"/>
      </p:ext>
    </p:extLst>
  </p:cSld>
  <p:clrMapOvr>
    <a:masterClrMapping/>
  </p:clrMapOvr>
</p:sld>
</file>

<file path=ppt/theme/theme1.xml><?xml version="1.0" encoding="utf-8"?>
<a:theme xmlns:a="http://schemas.openxmlformats.org/drawingml/2006/main" name="Mass Media Marketing Plan">
  <a:themeElements>
    <a:clrScheme name="Simple Light">
      <a:dk1>
        <a:srgbClr val="E79898"/>
      </a:dk1>
      <a:lt1>
        <a:srgbClr val="CE9FBC"/>
      </a:lt1>
      <a:dk2>
        <a:srgbClr val="92CCCA"/>
      </a:dk2>
      <a:lt2>
        <a:srgbClr val="224253"/>
      </a:lt2>
      <a:accent1>
        <a:srgbClr val="F8E6DC"/>
      </a:accent1>
      <a:accent2>
        <a:srgbClr val="224253"/>
      </a:accent2>
      <a:accent3>
        <a:srgbClr val="509195"/>
      </a:accent3>
      <a:accent4>
        <a:srgbClr val="92CCCA"/>
      </a:accent4>
      <a:accent5>
        <a:srgbClr val="CE9FBC"/>
      </a:accent5>
      <a:accent6>
        <a:srgbClr val="AA88A1"/>
      </a:accent6>
      <a:hlink>
        <a:srgbClr val="2242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5976</TotalTime>
  <Words>769</Words>
  <Application>Microsoft Macintosh PowerPoint</Application>
  <PresentationFormat>On-screen Show (16:9)</PresentationFormat>
  <Paragraphs>72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DM Sans</vt:lpstr>
      <vt:lpstr>Abril Fatface</vt:lpstr>
      <vt:lpstr>Mass Media Marketing Plan</vt:lpstr>
      <vt:lpstr>MEDIA &amp; THE PUBLIC</vt:lpstr>
      <vt:lpstr>The rise of Internet and information capacity</vt:lpstr>
      <vt:lpstr>The rise of Internet and information capacity</vt:lpstr>
      <vt:lpstr>Active/Passive information seeking</vt:lpstr>
      <vt:lpstr>What is incidental (news) exposure (or not)</vt:lpstr>
      <vt:lpstr>Political Incidental News Exposure (PINE) model (Matthes  et al., 2020)</vt:lpstr>
      <vt:lpstr>Political Incidental News Exposure (PINE) model (Matthes et al., 2020)</vt:lpstr>
      <vt:lpstr>What might influence incidental (news) exposure (Weeks, 2020)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 &amp; THE PUBLIC</dc:title>
  <cp:lastModifiedBy>Wang, Ryan Y.</cp:lastModifiedBy>
  <cp:revision>26</cp:revision>
  <dcterms:modified xsi:type="dcterms:W3CDTF">2022-03-21T06:54:35Z</dcterms:modified>
</cp:coreProperties>
</file>